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6858000" cx="12192000"/>
  <p:notesSz cx="6797675" cy="9928225"/>
  <p:embeddedFontLst>
    <p:embeddedFont>
      <p:font typeface="Roboto"/>
      <p:regular r:id="rId24"/>
      <p:bold r:id="rId25"/>
      <p:italic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  <p:embeddedFont>
      <p:font typeface="Tahoma"/>
      <p:regular r:id="rId36"/>
      <p:bold r:id="rId37"/>
    </p:embeddedFont>
    <p:embeddedFont>
      <p:font typeface="Helvetica Neue"/>
      <p:regular r:id="rId38"/>
      <p:bold r:id="rId39"/>
      <p:italic r:id="rId40"/>
      <p:boldItalic r:id="rId41"/>
    </p:embeddedFont>
    <p:embeddedFont>
      <p:font typeface="Roboto Light"/>
      <p:regular r:id="rId42"/>
      <p:bold r:id="rId43"/>
      <p:italic r:id="rId44"/>
      <p:boldItalic r:id="rId45"/>
    </p:embeddedFont>
    <p:embeddedFont>
      <p:font typeface="PT Sans"/>
      <p:regular r:id="rId46"/>
      <p:bold r:id="rId47"/>
      <p:italic r:id="rId48"/>
      <p:boldItalic r:id="rId49"/>
    </p:embeddedFont>
    <p:embeddedFont>
      <p:font typeface="Gill Sans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2" roundtripDataSignature="AMtx7miqA+9FcE83e2WKKpqL/xbx8L5Y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42" Type="http://schemas.openxmlformats.org/officeDocument/2006/relationships/font" Target="fonts/RobotoLight-regular.fntdata"/><Relationship Id="rId41" Type="http://schemas.openxmlformats.org/officeDocument/2006/relationships/font" Target="fonts/HelveticaNeue-boldItalic.fntdata"/><Relationship Id="rId44" Type="http://schemas.openxmlformats.org/officeDocument/2006/relationships/font" Target="fonts/RobotoLight-italic.fntdata"/><Relationship Id="rId43" Type="http://schemas.openxmlformats.org/officeDocument/2006/relationships/font" Target="fonts/RobotoLight-bold.fntdata"/><Relationship Id="rId46" Type="http://schemas.openxmlformats.org/officeDocument/2006/relationships/font" Target="fonts/PTSans-regular.fntdata"/><Relationship Id="rId45" Type="http://schemas.openxmlformats.org/officeDocument/2006/relationships/font" Target="fonts/RobotoLight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PTSans-italic.fntdata"/><Relationship Id="rId47" Type="http://schemas.openxmlformats.org/officeDocument/2006/relationships/font" Target="fonts/PTSans-bold.fntdata"/><Relationship Id="rId49" Type="http://schemas.openxmlformats.org/officeDocument/2006/relationships/font" Target="fonts/PTSans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33" Type="http://schemas.openxmlformats.org/officeDocument/2006/relationships/font" Target="fonts/Lato-bold.fntdata"/><Relationship Id="rId32" Type="http://schemas.openxmlformats.org/officeDocument/2006/relationships/font" Target="fonts/Lato-regular.fntdata"/><Relationship Id="rId35" Type="http://schemas.openxmlformats.org/officeDocument/2006/relationships/font" Target="fonts/Lato-boldItalic.fntdata"/><Relationship Id="rId34" Type="http://schemas.openxmlformats.org/officeDocument/2006/relationships/font" Target="fonts/Lato-italic.fntdata"/><Relationship Id="rId37" Type="http://schemas.openxmlformats.org/officeDocument/2006/relationships/font" Target="fonts/Tahoma-bold.fntdata"/><Relationship Id="rId36" Type="http://schemas.openxmlformats.org/officeDocument/2006/relationships/font" Target="fonts/Tahoma-regular.fntdata"/><Relationship Id="rId39" Type="http://schemas.openxmlformats.org/officeDocument/2006/relationships/font" Target="fonts/HelveticaNeue-bold.fntdata"/><Relationship Id="rId38" Type="http://schemas.openxmlformats.org/officeDocument/2006/relationships/font" Target="fonts/HelveticaNeue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oboto-regular.fntdata"/><Relationship Id="rId23" Type="http://schemas.openxmlformats.org/officeDocument/2006/relationships/slide" Target="slides/slide19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Montserrat-regular.fntdata"/><Relationship Id="rId27" Type="http://schemas.openxmlformats.org/officeDocument/2006/relationships/font" Target="fonts/Roboto-boldItalic.fntdata"/><Relationship Id="rId29" Type="http://schemas.openxmlformats.org/officeDocument/2006/relationships/font" Target="fonts/Montserrat-bold.fntdata"/><Relationship Id="rId51" Type="http://schemas.openxmlformats.org/officeDocument/2006/relationships/font" Target="fonts/GillSans-bold.fntdata"/><Relationship Id="rId50" Type="http://schemas.openxmlformats.org/officeDocument/2006/relationships/font" Target="fonts/GillSans-regular.fntdata"/><Relationship Id="rId52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e110bd469b_0_4:notes"/>
          <p:cNvSpPr/>
          <p:nvPr>
            <p:ph idx="2" type="sldImg"/>
          </p:nvPr>
        </p:nvSpPr>
        <p:spPr>
          <a:xfrm>
            <a:off x="679768" y="1241028"/>
            <a:ext cx="5438100" cy="3350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2e110bd469b_0_4:notes"/>
          <p:cNvSpPr txBox="1"/>
          <p:nvPr>
            <p:ph idx="1" type="body"/>
          </p:nvPr>
        </p:nvSpPr>
        <p:spPr>
          <a:xfrm>
            <a:off x="679768" y="4777958"/>
            <a:ext cx="5438100" cy="39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g2e110bd469b_0_4:notes"/>
          <p:cNvSpPr txBox="1"/>
          <p:nvPr>
            <p:ph idx="12" type="sldNum"/>
          </p:nvPr>
        </p:nvSpPr>
        <p:spPr>
          <a:xfrm>
            <a:off x="3850443" y="9430091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6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p16:notes"/>
          <p:cNvSpPr txBox="1"/>
          <p:nvPr>
            <p:ph idx="12" type="sldNum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a2fb4008ef_0_8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2a2fb4008ef_0_88:notes"/>
          <p:cNvSpPr txBox="1"/>
          <p:nvPr>
            <p:ph idx="1" type="body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g2a2fb4008ef_0_88:notes"/>
          <p:cNvSpPr txBox="1"/>
          <p:nvPr>
            <p:ph idx="12" type="sldNum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a2fb4008ef_0_4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2a2fb4008ef_0_43:notes"/>
          <p:cNvSpPr txBox="1"/>
          <p:nvPr>
            <p:ph idx="1" type="body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g2a2fb4008ef_0_43:notes"/>
          <p:cNvSpPr txBox="1"/>
          <p:nvPr>
            <p:ph idx="12" type="sldNum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a2fb4008ef_0_2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2a2fb4008ef_0_22:notes"/>
          <p:cNvSpPr txBox="1"/>
          <p:nvPr>
            <p:ph idx="1" type="body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g2a2fb4008ef_0_22:notes"/>
          <p:cNvSpPr txBox="1"/>
          <p:nvPr>
            <p:ph idx="12" type="sldNum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22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" name="Google Shape;332;p22:notes"/>
          <p:cNvSpPr txBox="1"/>
          <p:nvPr>
            <p:ph idx="12" type="sldNum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a2fb4008ef_0_12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2a2fb4008ef_0_120:notes"/>
          <p:cNvSpPr txBox="1"/>
          <p:nvPr>
            <p:ph idx="1" type="body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g2a2fb4008ef_0_120:notes"/>
          <p:cNvSpPr txBox="1"/>
          <p:nvPr>
            <p:ph idx="12" type="sldNum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a5f3f3f53b_0_3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2a5f3f3f53b_0_30:notes"/>
          <p:cNvSpPr txBox="1"/>
          <p:nvPr>
            <p:ph idx="1" type="body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g2a5f3f3f53b_0_30:notes"/>
          <p:cNvSpPr txBox="1"/>
          <p:nvPr>
            <p:ph idx="12" type="sldNum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3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98" name="Google Shape;398;p3:notes"/>
          <p:cNvSpPr txBox="1"/>
          <p:nvPr>
            <p:ph idx="12" type="sldNum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b504c5113e_0_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2b504c5113e_0_5:notes"/>
          <p:cNvSpPr txBox="1"/>
          <p:nvPr>
            <p:ph idx="1" type="body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3" name="Google Shape;483;g2b504c5113e_0_5:notes"/>
          <p:cNvSpPr txBox="1"/>
          <p:nvPr>
            <p:ph idx="12" type="sldNum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8bf29d3ce_0_0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2a8bf29d3ce_0_0:notes"/>
          <p:cNvSpPr txBox="1"/>
          <p:nvPr>
            <p:ph idx="1" type="body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Раздел о компании: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Компания «Корсофт» с 2019 года предоставляет широкий спектр услуг обеспечивающий цифровую трансформацию организаций. Наша команда состоит из профессионалов, имеющих многолетний опыт информатизации государственных, муниципальных и коммерческих организаций. Мы предлагаем не только оборудование или технологические сервисы. Мы умеем решать задачи «под ключ», выбирая оптимальные для наших заказчиков варианты, и помогаем в разработке и реализации проектов с учетом комплексного анализа стратегии и бизнес-процессов, требований законодательства, риск-менеджмента. Это позволяет нашим заказчикам спокойно заниматься своим главным делом, переложив непрофильные для себя проблемы информатизации на наши плечи.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a39e822b22_0_29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2a39e822b22_0_298:notes"/>
          <p:cNvSpPr txBox="1"/>
          <p:nvPr>
            <p:ph idx="1" type="body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g2a39e822b22_0_298:notes"/>
          <p:cNvSpPr txBox="1"/>
          <p:nvPr>
            <p:ph idx="12" type="sldNum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39e822b22_0_30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2a39e822b22_0_309:notes"/>
          <p:cNvSpPr txBox="1"/>
          <p:nvPr>
            <p:ph idx="1" type="body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g2a39e822b22_0_309:notes"/>
          <p:cNvSpPr txBox="1"/>
          <p:nvPr>
            <p:ph idx="12" type="sldNum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a39e822b22_0_334:notes"/>
          <p:cNvSpPr txBox="1"/>
          <p:nvPr>
            <p:ph idx="1" type="body"/>
          </p:nvPr>
        </p:nvSpPr>
        <p:spPr>
          <a:xfrm>
            <a:off x="679768" y="4715883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" name="Google Shape;167;g2a39e822b22_0_334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a39e822b22_0_318:notes"/>
          <p:cNvSpPr txBox="1"/>
          <p:nvPr>
            <p:ph idx="1" type="body"/>
          </p:nvPr>
        </p:nvSpPr>
        <p:spPr>
          <a:xfrm>
            <a:off x="679768" y="4715883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g2a39e822b22_0_318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a39e822b22_0_30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2a39e822b22_0_304:notes"/>
          <p:cNvSpPr txBox="1"/>
          <p:nvPr>
            <p:ph idx="1" type="body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g2a39e822b22_0_304:notes"/>
          <p:cNvSpPr txBox="1"/>
          <p:nvPr>
            <p:ph idx="12" type="sldNum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a39e822b22_0_29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2a39e822b22_0_291:notes"/>
          <p:cNvSpPr txBox="1"/>
          <p:nvPr>
            <p:ph idx="1" type="body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g2a39e822b22_0_291:notes"/>
          <p:cNvSpPr txBox="1"/>
          <p:nvPr>
            <p:ph idx="12" type="sldNum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0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Google Shape;20;p30"/>
          <p:cNvSpPr txBox="1"/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0"/>
          <p:cNvSpPr txBox="1"/>
          <p:nvPr>
            <p:ph idx="1" type="subTitle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0"/>
          <p:cNvSpPr txBox="1"/>
          <p:nvPr>
            <p:ph idx="10" type="dt"/>
          </p:nvPr>
        </p:nvSpPr>
        <p:spPr>
          <a:xfrm>
            <a:off x="7605951" y="595613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0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0"/>
          <p:cNvSpPr txBox="1"/>
          <p:nvPr>
            <p:ph idx="12" type="sldNum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 txBox="1"/>
          <p:nvPr>
            <p:ph type="title"/>
          </p:nvPr>
        </p:nvSpPr>
        <p:spPr>
          <a:xfrm>
            <a:off x="581193" y="4693389"/>
            <a:ext cx="11029616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ill Sans"/>
              <a:buNone/>
              <a:defRPr b="0"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8"/>
          <p:cNvSpPr/>
          <p:nvPr>
            <p:ph idx="2" type="pic"/>
          </p:nvPr>
        </p:nvSpPr>
        <p:spPr>
          <a:xfrm>
            <a:off x="447817" y="599725"/>
            <a:ext cx="11290859" cy="3557252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38"/>
          <p:cNvSpPr txBox="1"/>
          <p:nvPr>
            <p:ph idx="1" type="body"/>
          </p:nvPr>
        </p:nvSpPr>
        <p:spPr>
          <a:xfrm>
            <a:off x="581192" y="5260127"/>
            <a:ext cx="11029617" cy="5986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104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86" name="Google Shape;86;p38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8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8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9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1" name="Google Shape;91;p39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9"/>
          <p:cNvSpPr txBox="1"/>
          <p:nvPr>
            <p:ph idx="1" type="body"/>
          </p:nvPr>
        </p:nvSpPr>
        <p:spPr>
          <a:xfrm rot="5400000">
            <a:off x="4334603" y="-1417408"/>
            <a:ext cx="3522794" cy="11029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22072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2pPr>
            <a:lvl3pPr indent="-310388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/>
            </a:lvl3pPr>
            <a:lvl4pPr indent="-298703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4pPr>
            <a:lvl5pPr indent="-298704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93" name="Google Shape;93;p39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9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9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a39e822b22_0_388"/>
          <p:cNvSpPr txBox="1"/>
          <p:nvPr>
            <p:ph type="title"/>
          </p:nvPr>
        </p:nvSpPr>
        <p:spPr>
          <a:xfrm>
            <a:off x="390093" y="2174807"/>
            <a:ext cx="114120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53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2a39e822b22_0_388"/>
          <p:cNvSpPr txBox="1"/>
          <p:nvPr>
            <p:ph idx="1" type="body"/>
          </p:nvPr>
        </p:nvSpPr>
        <p:spPr>
          <a:xfrm>
            <a:off x="1810296" y="2365727"/>
            <a:ext cx="8571600" cy="24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4"/>
              <a:buNone/>
              <a:defRPr/>
            </a:lvl9pPr>
          </a:lstStyle>
          <a:p/>
        </p:txBody>
      </p:sp>
      <p:sp>
        <p:nvSpPr>
          <p:cNvPr id="99" name="Google Shape;99;g2a39e822b22_0_388"/>
          <p:cNvSpPr txBox="1"/>
          <p:nvPr>
            <p:ph idx="11" type="ftr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2a39e822b22_0_388"/>
          <p:cNvSpPr txBox="1"/>
          <p:nvPr>
            <p:ph idx="10" type="dt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2a39e822b22_0_388"/>
          <p:cNvSpPr txBox="1"/>
          <p:nvPr>
            <p:ph idx="12" type="sldNum"/>
          </p:nvPr>
        </p:nvSpPr>
        <p:spPr>
          <a:xfrm>
            <a:off x="8778240" y="6377940"/>
            <a:ext cx="2804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" name="Google Shape;27;p36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6"/>
          <p:cNvSpPr txBox="1"/>
          <p:nvPr>
            <p:ph idx="1" type="body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6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12" type="sldNum"/>
          </p:nvPr>
        </p:nvSpPr>
        <p:spPr>
          <a:xfrm>
            <a:off x="10558300" y="5956137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6" name="Google Shape;36;p31"/>
          <p:cNvSpPr/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" name="Google Shape;37;p31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4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4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4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0"/>
          <p:cNvSpPr/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" name="Google Shape;44;p40"/>
          <p:cNvSpPr txBox="1"/>
          <p:nvPr>
            <p:ph type="title"/>
          </p:nvPr>
        </p:nvSpPr>
        <p:spPr>
          <a:xfrm rot="5400000">
            <a:off x="7249746" y="2265181"/>
            <a:ext cx="5183073" cy="200416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0"/>
          <p:cNvSpPr txBox="1"/>
          <p:nvPr>
            <p:ph idx="1" type="body"/>
          </p:nvPr>
        </p:nvSpPr>
        <p:spPr>
          <a:xfrm rot="5400000">
            <a:off x="2131526" y="-680877"/>
            <a:ext cx="5183073" cy="78962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46" name="Google Shape;46;p40"/>
          <p:cNvSpPr txBox="1"/>
          <p:nvPr>
            <p:ph idx="10" type="dt"/>
          </p:nvPr>
        </p:nvSpPr>
        <p:spPr>
          <a:xfrm>
            <a:off x="8993673" y="5956137"/>
            <a:ext cx="132814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0"/>
          <p:cNvSpPr txBox="1"/>
          <p:nvPr>
            <p:ph idx="11" type="ftr"/>
          </p:nvPr>
        </p:nvSpPr>
        <p:spPr>
          <a:xfrm>
            <a:off x="774923" y="5951811"/>
            <a:ext cx="78962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12" type="sldNum"/>
          </p:nvPr>
        </p:nvSpPr>
        <p:spPr>
          <a:xfrm>
            <a:off x="10446615" y="5956137"/>
            <a:ext cx="116419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" name="Google Shape;51;p32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" type="body"/>
          </p:nvPr>
        </p:nvSpPr>
        <p:spPr>
          <a:xfrm>
            <a:off x="887219" y="2250892"/>
            <a:ext cx="5087075" cy="5360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53" name="Google Shape;53;p32"/>
          <p:cNvSpPr txBox="1"/>
          <p:nvPr>
            <p:ph idx="2" type="body"/>
          </p:nvPr>
        </p:nvSpPr>
        <p:spPr>
          <a:xfrm>
            <a:off x="581194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54" name="Google Shape;54;p32"/>
          <p:cNvSpPr txBox="1"/>
          <p:nvPr>
            <p:ph idx="3" type="body"/>
          </p:nvPr>
        </p:nvSpPr>
        <p:spPr>
          <a:xfrm>
            <a:off x="6523735" y="2250892"/>
            <a:ext cx="5087073" cy="5533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24"/>
              <a:buNone/>
              <a:defRPr b="0" sz="220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72"/>
              <a:buNone/>
              <a:defRPr b="1" sz="1600"/>
            </a:lvl9pPr>
          </a:lstStyle>
          <a:p/>
        </p:txBody>
      </p:sp>
      <p:sp>
        <p:nvSpPr>
          <p:cNvPr id="55" name="Google Shape;55;p32"/>
          <p:cNvSpPr txBox="1"/>
          <p:nvPr>
            <p:ph idx="4" type="body"/>
          </p:nvPr>
        </p:nvSpPr>
        <p:spPr>
          <a:xfrm>
            <a:off x="6217709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2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/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1" name="Google Shape;61;p33"/>
          <p:cNvSpPr txBox="1"/>
          <p:nvPr>
            <p:ph type="title"/>
          </p:nvPr>
        </p:nvSpPr>
        <p:spPr>
          <a:xfrm>
            <a:off x="581193" y="3043910"/>
            <a:ext cx="11029615" cy="14975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b="0" sz="360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3"/>
          <p:cNvSpPr txBox="1"/>
          <p:nvPr>
            <p:ph idx="1" type="body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33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3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 объекта" type="twoObj">
  <p:cSld name="TWO_OBJECT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5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8" name="Google Shape;68;p35"/>
          <p:cNvSpPr txBox="1"/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5"/>
          <p:cNvSpPr txBox="1"/>
          <p:nvPr>
            <p:ph idx="1" type="body"/>
          </p:nvPr>
        </p:nvSpPr>
        <p:spPr>
          <a:xfrm>
            <a:off x="581193" y="2228003"/>
            <a:ext cx="5422390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2" type="body"/>
          </p:nvPr>
        </p:nvSpPr>
        <p:spPr>
          <a:xfrm>
            <a:off x="6188417" y="2228003"/>
            <a:ext cx="5422392" cy="3633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indent="-333756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indent="-333756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indent="-333756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indent="-333756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indent="-333756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indent="-333756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indent="-333756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5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/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" name="Google Shape;76;p37"/>
          <p:cNvSpPr txBox="1"/>
          <p:nvPr>
            <p:ph type="title"/>
          </p:nvPr>
        </p:nvSpPr>
        <p:spPr>
          <a:xfrm>
            <a:off x="581192" y="5262296"/>
            <a:ext cx="4909445" cy="6895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8AC"/>
              </a:buClr>
              <a:buSzPts val="2000"/>
              <a:buFont typeface="Gill Sans"/>
              <a:buNone/>
              <a:defRPr b="0" sz="2000"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" type="body"/>
          </p:nvPr>
        </p:nvSpPr>
        <p:spPr>
          <a:xfrm>
            <a:off x="447816" y="601200"/>
            <a:ext cx="11292840" cy="42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544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40"/>
              <a:buChar char="◼"/>
              <a:defRPr sz="2000">
                <a:solidFill>
                  <a:schemeClr val="dk2"/>
                </a:solidFill>
              </a:defRPr>
            </a:lvl1pPr>
            <a:lvl2pPr indent="-333756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 sz="1800">
                <a:solidFill>
                  <a:schemeClr val="dk2"/>
                </a:solidFill>
              </a:defRPr>
            </a:lvl2pPr>
            <a:lvl3pPr indent="-322072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>
                <a:solidFill>
                  <a:schemeClr val="dk2"/>
                </a:solidFill>
              </a:defRPr>
            </a:lvl3pPr>
            <a:lvl4pPr indent="-310388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4pPr>
            <a:lvl5pPr indent="-310388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5pPr>
            <a:lvl6pPr indent="-310388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6pPr>
            <a:lvl7pPr indent="-310388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7pPr>
            <a:lvl8pPr indent="-310388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8pPr>
            <a:lvl9pPr indent="-310388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8" name="Google Shape;78;p37"/>
          <p:cNvSpPr txBox="1"/>
          <p:nvPr>
            <p:ph idx="2" type="body"/>
          </p:nvPr>
        </p:nvSpPr>
        <p:spPr>
          <a:xfrm>
            <a:off x="5740823" y="5262296"/>
            <a:ext cx="5869987" cy="6895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012"/>
              <a:buNone/>
              <a:defRPr sz="1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/>
        </p:txBody>
      </p:sp>
      <p:sp>
        <p:nvSpPr>
          <p:cNvPr id="79" name="Google Shape;79;p37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7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7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 b="0" i="0" sz="2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9"/>
          <p:cNvSpPr txBox="1"/>
          <p:nvPr>
            <p:ph idx="1" type="body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3756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22072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b="0" i="0" sz="16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10388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b="0" i="0" sz="14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298703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298704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298704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298704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298703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298703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b="0" i="0" sz="12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0" type="dt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5" name="Google Shape;15;p29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" name="Google Shape;16;p2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Google Shape;17;p29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jpg"/><Relationship Id="rId4" Type="http://schemas.openxmlformats.org/officeDocument/2006/relationships/image" Target="../media/image44.jpg"/><Relationship Id="rId5" Type="http://schemas.openxmlformats.org/officeDocument/2006/relationships/image" Target="../media/image40.jpg"/><Relationship Id="rId6" Type="http://schemas.openxmlformats.org/officeDocument/2006/relationships/image" Target="../media/image5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53.png"/><Relationship Id="rId13" Type="http://schemas.openxmlformats.org/officeDocument/2006/relationships/image" Target="../media/image46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52.png"/><Relationship Id="rId14" Type="http://schemas.openxmlformats.org/officeDocument/2006/relationships/image" Target="../media/image58.png"/><Relationship Id="rId5" Type="http://schemas.openxmlformats.org/officeDocument/2006/relationships/image" Target="../media/image38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7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Relationship Id="rId4" Type="http://schemas.openxmlformats.org/officeDocument/2006/relationships/image" Target="../media/image6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6.png"/><Relationship Id="rId4" Type="http://schemas.openxmlformats.org/officeDocument/2006/relationships/image" Target="../media/image55.png"/><Relationship Id="rId5" Type="http://schemas.openxmlformats.org/officeDocument/2006/relationships/image" Target="../media/image62.png"/><Relationship Id="rId6" Type="http://schemas.openxmlformats.org/officeDocument/2006/relationships/image" Target="../media/image57.png"/><Relationship Id="rId7" Type="http://schemas.openxmlformats.org/officeDocument/2006/relationships/image" Target="../media/image59.png"/><Relationship Id="rId8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3.png"/><Relationship Id="rId4" Type="http://schemas.openxmlformats.org/officeDocument/2006/relationships/image" Target="../media/image61.png"/><Relationship Id="rId9" Type="http://schemas.openxmlformats.org/officeDocument/2006/relationships/image" Target="../media/image68.png"/><Relationship Id="rId5" Type="http://schemas.openxmlformats.org/officeDocument/2006/relationships/image" Target="../media/image64.png"/><Relationship Id="rId6" Type="http://schemas.openxmlformats.org/officeDocument/2006/relationships/image" Target="../media/image63.png"/><Relationship Id="rId7" Type="http://schemas.openxmlformats.org/officeDocument/2006/relationships/image" Target="../media/image69.png"/><Relationship Id="rId8" Type="http://schemas.openxmlformats.org/officeDocument/2006/relationships/image" Target="../media/image7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12.png"/><Relationship Id="rId13" Type="http://schemas.openxmlformats.org/officeDocument/2006/relationships/image" Target="../media/image13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9" Type="http://schemas.openxmlformats.org/officeDocument/2006/relationships/image" Target="../media/image16.jpg"/><Relationship Id="rId15" Type="http://schemas.openxmlformats.org/officeDocument/2006/relationships/image" Target="../media/image8.png"/><Relationship Id="rId14" Type="http://schemas.openxmlformats.org/officeDocument/2006/relationships/image" Target="../media/image7.png"/><Relationship Id="rId16" Type="http://schemas.openxmlformats.org/officeDocument/2006/relationships/image" Target="../media/image9.png"/><Relationship Id="rId5" Type="http://schemas.openxmlformats.org/officeDocument/2006/relationships/image" Target="../media/image11.jpg"/><Relationship Id="rId6" Type="http://schemas.openxmlformats.org/officeDocument/2006/relationships/image" Target="../media/image10.png"/><Relationship Id="rId7" Type="http://schemas.openxmlformats.org/officeDocument/2006/relationships/image" Target="../media/image18.jpg"/><Relationship Id="rId8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Relationship Id="rId4" Type="http://schemas.openxmlformats.org/officeDocument/2006/relationships/image" Target="../media/image22.png"/><Relationship Id="rId5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37.jpg"/><Relationship Id="rId9" Type="http://schemas.openxmlformats.org/officeDocument/2006/relationships/image" Target="../media/image27.jpg"/><Relationship Id="rId5" Type="http://schemas.openxmlformats.org/officeDocument/2006/relationships/image" Target="../media/image26.png"/><Relationship Id="rId6" Type="http://schemas.openxmlformats.org/officeDocument/2006/relationships/image" Target="../media/image24.jpg"/><Relationship Id="rId7" Type="http://schemas.openxmlformats.org/officeDocument/2006/relationships/image" Target="../media/image21.jpg"/><Relationship Id="rId8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25.jpg"/><Relationship Id="rId5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49.png"/><Relationship Id="rId9" Type="http://schemas.openxmlformats.org/officeDocument/2006/relationships/image" Target="../media/image50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35.png"/><Relationship Id="rId8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110bd469b_0_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descr="Цифровые подключения" id="108" name="Google Shape;108;g2e110bd469b_0_4"/>
          <p:cNvPicPr preferRelativeResize="0"/>
          <p:nvPr/>
        </p:nvPicPr>
        <p:blipFill rotWithShape="1">
          <a:blip r:embed="rId3">
            <a:alphaModFix/>
          </a:blip>
          <a:srcRect b="0" l="13267" r="3495" t="9090"/>
          <a:stretch/>
        </p:blipFill>
        <p:spPr>
          <a:xfrm>
            <a:off x="20" y="10"/>
            <a:ext cx="12191982" cy="685799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2e110bd469b_0_4"/>
          <p:cNvSpPr/>
          <p:nvPr/>
        </p:nvSpPr>
        <p:spPr>
          <a:xfrm>
            <a:off x="448732" y="4428067"/>
            <a:ext cx="11260800" cy="1962600"/>
          </a:xfrm>
          <a:prstGeom prst="rect">
            <a:avLst/>
          </a:prstGeom>
          <a:solidFill>
            <a:schemeClr val="accent1">
              <a:alpha val="9647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0" name="Google Shape;110;g2e110bd469b_0_4"/>
          <p:cNvSpPr txBox="1"/>
          <p:nvPr>
            <p:ph type="ctrTitle"/>
          </p:nvPr>
        </p:nvSpPr>
        <p:spPr>
          <a:xfrm>
            <a:off x="581191" y="4572000"/>
            <a:ext cx="109935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ill Sans"/>
              <a:buNone/>
            </a:pPr>
            <a:r>
              <a:rPr lang="ru-RU" sz="4400">
                <a:solidFill>
                  <a:schemeClr val="lt1"/>
                </a:solidFill>
              </a:rPr>
              <a:t>ООО “Корсофт”</a:t>
            </a:r>
            <a:endParaRPr/>
          </a:p>
        </p:txBody>
      </p:sp>
      <p:sp>
        <p:nvSpPr>
          <p:cNvPr id="111" name="Google Shape;111;g2e110bd469b_0_4"/>
          <p:cNvSpPr txBox="1"/>
          <p:nvPr>
            <p:ph idx="1" type="subTitle"/>
          </p:nvPr>
        </p:nvSpPr>
        <p:spPr>
          <a:xfrm>
            <a:off x="581194" y="5467246"/>
            <a:ext cx="10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72"/>
              <a:buNone/>
            </a:pPr>
            <a:r>
              <a:rPr lang="ru-RU">
                <a:solidFill>
                  <a:srgbClr val="7CEBFF"/>
                </a:solidFill>
              </a:rPr>
              <a:t>УСЛУГИ ВНЕДРЕНИЯ ✸ ПОСТАВКА АППАРАТНОГО ОБЕСПЕЧЕНИЯ ✸ СОБСТВЕННЫЕ РЕШЕНИЯ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Calibri"/>
              <a:buNone/>
            </a:pPr>
            <a:r>
              <a:rPr lang="ru-RU" sz="2900">
                <a:latin typeface="Calibri"/>
                <a:ea typeface="Calibri"/>
                <a:cs typeface="Calibri"/>
                <a:sym typeface="Calibri"/>
              </a:rPr>
              <a:t>СТРАТЕГИЧЕСКОЕ УПРАВЛЕНИЕ НА ОСНОВЕ ДАННЫХ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Calibri"/>
              <a:buNone/>
            </a:pPr>
            <a:r>
              <a:rPr lang="ru-RU" sz="2900">
                <a:latin typeface="Calibri"/>
                <a:ea typeface="Calibri"/>
                <a:cs typeface="Calibri"/>
                <a:sym typeface="Calibri"/>
              </a:rPr>
              <a:t>(НА ПРИМЕРЕ УПРАВЛЕНИЯ ГОРОДОМ)</a:t>
            </a:r>
            <a:endParaRPr/>
          </a:p>
        </p:txBody>
      </p:sp>
      <p:sp>
        <p:nvSpPr>
          <p:cNvPr id="227" name="Google Shape;227;p16"/>
          <p:cNvSpPr txBox="1"/>
          <p:nvPr/>
        </p:nvSpPr>
        <p:spPr>
          <a:xfrm>
            <a:off x="5208313" y="1827530"/>
            <a:ext cx="679318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Уменьшению времени необходимому для принятия управленческих решений с учетом подготовки данных на 25%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6"/>
          <p:cNvSpPr txBox="1"/>
          <p:nvPr/>
        </p:nvSpPr>
        <p:spPr>
          <a:xfrm>
            <a:off x="444500" y="1873156"/>
            <a:ext cx="476381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Контроль качества выполнения работ по заданиям в сфере ЖКХ должно привести к снижению затрат на 10-15%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16"/>
          <p:cNvGrpSpPr/>
          <p:nvPr/>
        </p:nvGrpSpPr>
        <p:grpSpPr>
          <a:xfrm>
            <a:off x="508650" y="2861000"/>
            <a:ext cx="11312355" cy="3893368"/>
            <a:chOff x="371511" y="605"/>
            <a:chExt cx="10873082" cy="4027067"/>
          </a:xfrm>
        </p:grpSpPr>
        <p:sp>
          <p:nvSpPr>
            <p:cNvPr id="230" name="Google Shape;230;p16"/>
            <p:cNvSpPr/>
            <p:nvPr/>
          </p:nvSpPr>
          <p:spPr>
            <a:xfrm>
              <a:off x="371511" y="605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6"/>
            <p:cNvSpPr txBox="1"/>
            <p:nvPr/>
          </p:nvSpPr>
          <p:spPr>
            <a:xfrm>
              <a:off x="371511" y="605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Gill Sans"/>
                <a:buNone/>
              </a:pPr>
              <a:r>
                <a:rPr b="0" i="0" lang="ru-RU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Ведение селекторов по мероприятиям ЖКХ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2586398" y="605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6"/>
            <p:cNvSpPr txBox="1"/>
            <p:nvPr/>
          </p:nvSpPr>
          <p:spPr>
            <a:xfrm>
              <a:off x="2586398" y="605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Tahoma"/>
                <a:buNone/>
              </a:pPr>
              <a:r>
                <a:rPr b="0" i="0" lang="ru-RU" sz="13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Погодные условия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4801286" y="605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6"/>
            <p:cNvSpPr txBox="1"/>
            <p:nvPr/>
          </p:nvSpPr>
          <p:spPr>
            <a:xfrm>
              <a:off x="4801286" y="605"/>
              <a:ext cx="2013600" cy="1208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Tahoma"/>
                <a:buNone/>
              </a:pPr>
              <a:r>
                <a:rPr b="0" i="0" lang="ru-RU" sz="13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Отчеты по нарушениям и сезонным мероприятиям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7016173" y="605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6"/>
            <p:cNvSpPr txBox="1"/>
            <p:nvPr/>
          </p:nvSpPr>
          <p:spPr>
            <a:xfrm>
              <a:off x="7016173" y="605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Tahoma"/>
                <a:buNone/>
              </a:pPr>
              <a:r>
                <a:rPr b="0" i="0" lang="ru-RU" sz="13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Единый реестр заданий и контроль их выполнения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9231060" y="605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6"/>
            <p:cNvSpPr txBox="1"/>
            <p:nvPr/>
          </p:nvSpPr>
          <p:spPr>
            <a:xfrm>
              <a:off x="9231060" y="605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Tahoma"/>
                <a:buNone/>
              </a:pPr>
              <a:r>
                <a:rPr b="0" i="0" lang="ru-RU" sz="13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Сбор данных: по мероприятиям и отчетам о подготовке к осенне-зимнему сезону, показателей энергопотребления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371511" y="1410078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6"/>
            <p:cNvSpPr txBox="1"/>
            <p:nvPr/>
          </p:nvSpPr>
          <p:spPr>
            <a:xfrm>
              <a:off x="371511" y="1410078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Gill Sans"/>
                <a:buNone/>
              </a:pPr>
              <a:r>
                <a:rPr b="0" i="0" lang="ru-RU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Выполнение  </a:t>
              </a:r>
              <a:r>
                <a:rPr b="0" i="0" lang="ru-RU" sz="13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государственных и инвестиционных программ предприятиями и организациями КГХ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586398" y="1410078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6"/>
            <p:cNvSpPr txBox="1"/>
            <p:nvPr/>
          </p:nvSpPr>
          <p:spPr>
            <a:xfrm>
              <a:off x="2586398" y="1410078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Tahoma"/>
                <a:buNone/>
              </a:pPr>
              <a:r>
                <a:rPr b="0" i="0" lang="ru-RU" sz="13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Выполнение программ инженерных, ресурсоснабжающих организаций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4801286" y="1410078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6"/>
            <p:cNvSpPr txBox="1"/>
            <p:nvPr/>
          </p:nvSpPr>
          <p:spPr>
            <a:xfrm>
              <a:off x="4801286" y="1410078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Tahoma"/>
                <a:buNone/>
              </a:pPr>
              <a:r>
                <a:rPr b="0" i="0" lang="ru-RU" sz="13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Сопоставление субсидий выделяемых на оплату коммунальных услуг с непогашенной задолженностью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7016173" y="1410078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6"/>
            <p:cNvSpPr txBox="1"/>
            <p:nvPr/>
          </p:nvSpPr>
          <p:spPr>
            <a:xfrm>
              <a:off x="7016173" y="1410078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Tahoma"/>
                <a:buNone/>
              </a:pPr>
              <a:r>
                <a:rPr b="0" i="0" lang="ru-RU" sz="1300" u="none" cap="none" strike="noStrike">
                  <a:solidFill>
                    <a:srgbClr val="FFFFFF"/>
                  </a:solidFill>
                  <a:latin typeface="Tahoma"/>
                  <a:ea typeface="Tahoma"/>
                  <a:cs typeface="Tahoma"/>
                  <a:sym typeface="Tahoma"/>
                </a:rPr>
                <a:t>Показатели финансовой информации по комплексу городского хозяйства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9231060" y="1410078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6"/>
            <p:cNvSpPr txBox="1"/>
            <p:nvPr/>
          </p:nvSpPr>
          <p:spPr>
            <a:xfrm>
              <a:off x="9231060" y="1410078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Gill Sans"/>
                <a:buNone/>
              </a:pPr>
              <a:r>
                <a:rPr b="0" i="0" lang="ru-RU" sz="1300" u="none" cap="none" strike="noStrike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АРМ для сбора информации: аппарат, подведы, ОИВы, организации ЖГХ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371511" y="2819552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6"/>
            <p:cNvSpPr txBox="1"/>
            <p:nvPr/>
          </p:nvSpPr>
          <p:spPr>
            <a:xfrm>
              <a:off x="371511" y="2819552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0" i="0" lang="ru-RU" sz="13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Контроль затянутых (просроченных) нарушений и очагов напряжения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2586398" y="2819552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6"/>
            <p:cNvSpPr txBox="1"/>
            <p:nvPr/>
          </p:nvSpPr>
          <p:spPr>
            <a:xfrm>
              <a:off x="2586398" y="2819552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0" i="0" lang="ru-RU" sz="13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Учета заданий техники ЖКХ по выявленным нарушениям 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4801286" y="2819552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 txBox="1"/>
            <p:nvPr/>
          </p:nvSpPr>
          <p:spPr>
            <a:xfrm>
              <a:off x="4801286" y="2819552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0" i="0" lang="ru-RU" sz="13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Контроль объектов по вывозу мусора</a:t>
              </a:r>
              <a:endParaRPr b="0" i="0" sz="13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7016173" y="2819552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6"/>
            <p:cNvSpPr txBox="1"/>
            <p:nvPr/>
          </p:nvSpPr>
          <p:spPr>
            <a:xfrm>
              <a:off x="7016173" y="2819552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0" i="0" lang="ru-RU" sz="13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Оценка жителями услуг ЖКХ (цифровая обратная связь)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9231060" y="2819552"/>
              <a:ext cx="2013533" cy="1208120"/>
            </a:xfrm>
            <a:prstGeom prst="rect">
              <a:avLst/>
            </a:prstGeom>
            <a:solidFill>
              <a:schemeClr val="accent2"/>
            </a:solidFill>
            <a:ln cap="rnd" cmpd="sng" w="222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6"/>
            <p:cNvSpPr txBox="1"/>
            <p:nvPr/>
          </p:nvSpPr>
          <p:spPr>
            <a:xfrm>
              <a:off x="9231060" y="2819552"/>
              <a:ext cx="2013533" cy="12081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0" i="0" lang="ru-RU" sz="1300" u="none" cap="none" strike="noStrike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Контроль выполнения ПЭиР ОИВами, подведами, организациями ЖГХ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2a2fb4008ef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97925" y="611175"/>
            <a:ext cx="3437675" cy="16736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66" name="Google Shape;266;g2a2fb4008ef_0_88"/>
          <p:cNvPicPr preferRelativeResize="0"/>
          <p:nvPr/>
        </p:nvPicPr>
        <p:blipFill rotWithShape="1">
          <a:blip r:embed="rId4">
            <a:alphaModFix/>
          </a:blip>
          <a:srcRect b="0" l="58" r="59" t="0"/>
          <a:stretch/>
        </p:blipFill>
        <p:spPr>
          <a:xfrm>
            <a:off x="3097950" y="1176975"/>
            <a:ext cx="7141834" cy="349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67" name="Google Shape;267;g2a2fb4008ef_0_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5275" y="2499725"/>
            <a:ext cx="7057324" cy="349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268" name="Google Shape;268;g2a2fb4008ef_0_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950" y="3499250"/>
            <a:ext cx="6739376" cy="3296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269" name="Google Shape;269;g2a2fb4008ef_0_88"/>
          <p:cNvSpPr txBox="1"/>
          <p:nvPr/>
        </p:nvSpPr>
        <p:spPr>
          <a:xfrm>
            <a:off x="424250" y="0"/>
            <a:ext cx="1128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ПРИМЕРЫ ПОЛЬЗОВАТЕЛЬСКИХ ИНТЕРФЕЙСОВ СИСТЕМЫ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a2fb4008ef_0_43"/>
          <p:cNvSpPr txBox="1"/>
          <p:nvPr>
            <p:ph type="title"/>
          </p:nvPr>
        </p:nvSpPr>
        <p:spPr>
          <a:xfrm>
            <a:off x="575894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УПРАВЛЕНИЕ ПРОЕКТАМИ И ПРОЦЕССАМИ</a:t>
            </a:r>
            <a:endParaRPr/>
          </a:p>
        </p:txBody>
      </p:sp>
      <p:sp>
        <p:nvSpPr>
          <p:cNvPr id="276" name="Google Shape;276;g2a2fb4008ef_0_43"/>
          <p:cNvSpPr txBox="1"/>
          <p:nvPr/>
        </p:nvSpPr>
        <p:spPr>
          <a:xfrm>
            <a:off x="982067" y="2746300"/>
            <a:ext cx="29916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Разработка целей</a:t>
            </a:r>
            <a:endParaRPr b="0" i="0" sz="19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a2fb4008ef_0_43"/>
          <p:cNvSpPr txBox="1"/>
          <p:nvPr/>
        </p:nvSpPr>
        <p:spPr>
          <a:xfrm>
            <a:off x="982067" y="3308100"/>
            <a:ext cx="30339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Формирование показателей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Паспортизация проектов и программ проектов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300"/>
              <a:buFont typeface="Lato"/>
              <a:buNone/>
            </a:pPr>
            <a:r>
              <a:t/>
            </a:r>
            <a:endParaRPr b="0" i="0" sz="1300" u="none" cap="none" strike="noStrike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g2a2fb4008ef_0_43"/>
          <p:cNvSpPr txBox="1"/>
          <p:nvPr/>
        </p:nvSpPr>
        <p:spPr>
          <a:xfrm>
            <a:off x="8257100" y="2519167"/>
            <a:ext cx="24720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Контроль</a:t>
            </a:r>
            <a:endParaRPr b="0" i="0" sz="19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2a2fb4008ef_0_43"/>
          <p:cNvSpPr txBox="1"/>
          <p:nvPr/>
        </p:nvSpPr>
        <p:spPr>
          <a:xfrm>
            <a:off x="8257100" y="3141483"/>
            <a:ext cx="3033900" cy="11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Управление совещаниями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Дашбоард и аналитика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g2a2fb4008ef_0_43"/>
          <p:cNvSpPr txBox="1"/>
          <p:nvPr/>
        </p:nvSpPr>
        <p:spPr>
          <a:xfrm>
            <a:off x="1030414" y="4772417"/>
            <a:ext cx="24720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Планирование</a:t>
            </a:r>
            <a:endParaRPr b="0" i="0" sz="19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2a2fb4008ef_0_43"/>
          <p:cNvSpPr txBox="1"/>
          <p:nvPr/>
        </p:nvSpPr>
        <p:spPr>
          <a:xfrm>
            <a:off x="1030414" y="5334220"/>
            <a:ext cx="26553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Календарное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Ресурсное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Бюджетное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g2a2fb4008ef_0_43"/>
          <p:cNvSpPr txBox="1"/>
          <p:nvPr/>
        </p:nvSpPr>
        <p:spPr>
          <a:xfrm>
            <a:off x="8629847" y="4426833"/>
            <a:ext cx="24720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Выполнение</a:t>
            </a:r>
            <a:endParaRPr b="0" i="0" sz="19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2a2fb4008ef_0_43"/>
          <p:cNvSpPr txBox="1"/>
          <p:nvPr/>
        </p:nvSpPr>
        <p:spPr>
          <a:xfrm>
            <a:off x="8629833" y="4887033"/>
            <a:ext cx="3378900" cy="13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Управление задачами и поручениями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Интеграция с ЭДО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Хранение документов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Календарь мероприятий 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8735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-"/>
            </a:pPr>
            <a:r>
              <a:rPr b="0" i="0" lang="ru-RU" sz="13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Тематические обсуждения</a:t>
            </a:r>
            <a:endParaRPr b="0" i="0" sz="13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84" name="Google Shape;284;g2a2fb4008ef_0_43"/>
          <p:cNvCxnSpPr/>
          <p:nvPr/>
        </p:nvCxnSpPr>
        <p:spPr>
          <a:xfrm flipH="1">
            <a:off x="939493" y="2493933"/>
            <a:ext cx="10128300" cy="14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5" name="Google Shape;285;g2a2fb4008ef_0_43"/>
          <p:cNvCxnSpPr/>
          <p:nvPr/>
        </p:nvCxnSpPr>
        <p:spPr>
          <a:xfrm flipH="1">
            <a:off x="939623" y="4363598"/>
            <a:ext cx="3033900" cy="141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86" name="Google Shape;286;g2a2fb4008ef_0_43"/>
          <p:cNvCxnSpPr/>
          <p:nvPr/>
        </p:nvCxnSpPr>
        <p:spPr>
          <a:xfrm flipH="1">
            <a:off x="8033890" y="4363598"/>
            <a:ext cx="3033900" cy="141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287" name="Google Shape;287;g2a2fb4008ef_0_43"/>
          <p:cNvCxnSpPr/>
          <p:nvPr/>
        </p:nvCxnSpPr>
        <p:spPr>
          <a:xfrm flipH="1">
            <a:off x="939493" y="6651433"/>
            <a:ext cx="10128300" cy="141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8" name="Google Shape;288;g2a2fb4008ef_0_43"/>
          <p:cNvSpPr/>
          <p:nvPr/>
        </p:nvSpPr>
        <p:spPr>
          <a:xfrm>
            <a:off x="4127164" y="2519178"/>
            <a:ext cx="3716400" cy="3716400"/>
          </a:xfrm>
          <a:prstGeom prst="pie">
            <a:avLst>
              <a:gd fmla="val 10795717" name="adj1"/>
              <a:gd fmla="val 16201261" name="adj2"/>
            </a:avLst>
          </a:prstGeom>
          <a:solidFill>
            <a:srgbClr val="9BC5E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2a2fb4008ef_0_43"/>
          <p:cNvSpPr/>
          <p:nvPr/>
        </p:nvSpPr>
        <p:spPr>
          <a:xfrm rot="5400000">
            <a:off x="4127147" y="2519178"/>
            <a:ext cx="3716400" cy="3716400"/>
          </a:xfrm>
          <a:prstGeom prst="pie">
            <a:avLst>
              <a:gd fmla="val 10795717" name="adj1"/>
              <a:gd fmla="val 16201261" name="adj2"/>
            </a:avLst>
          </a:prstGeom>
          <a:solidFill>
            <a:srgbClr val="0D47A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a2fb4008ef_0_43"/>
          <p:cNvSpPr/>
          <p:nvPr/>
        </p:nvSpPr>
        <p:spPr>
          <a:xfrm rot="10800000">
            <a:off x="4127147" y="2519157"/>
            <a:ext cx="3716400" cy="3716400"/>
          </a:xfrm>
          <a:prstGeom prst="pie">
            <a:avLst>
              <a:gd fmla="val 10795717" name="adj1"/>
              <a:gd fmla="val 16201261" name="adj2"/>
            </a:avLst>
          </a:prstGeom>
          <a:solidFill>
            <a:srgbClr val="1976D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a2fb4008ef_0_43"/>
          <p:cNvSpPr/>
          <p:nvPr/>
        </p:nvSpPr>
        <p:spPr>
          <a:xfrm rot="-5400000">
            <a:off x="4127164" y="2519157"/>
            <a:ext cx="3716400" cy="3716400"/>
          </a:xfrm>
          <a:prstGeom prst="pie">
            <a:avLst>
              <a:gd fmla="val 10795717" name="adj1"/>
              <a:gd fmla="val 16201261" name="adj2"/>
            </a:avLst>
          </a:prstGeom>
          <a:solidFill>
            <a:srgbClr val="2196F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2" name="Google Shape;292;g2a2fb4008ef_0_43"/>
          <p:cNvGrpSpPr/>
          <p:nvPr/>
        </p:nvGrpSpPr>
        <p:grpSpPr>
          <a:xfrm>
            <a:off x="4003314" y="3905943"/>
            <a:ext cx="983640" cy="983640"/>
            <a:chOff x="2920647" y="2157958"/>
            <a:chExt cx="827701" cy="827701"/>
          </a:xfrm>
        </p:grpSpPr>
        <p:sp>
          <p:nvSpPr>
            <p:cNvPr id="293" name="Google Shape;293;g2a2fb4008ef_0_43"/>
            <p:cNvSpPr/>
            <p:nvPr/>
          </p:nvSpPr>
          <p:spPr>
            <a:xfrm rot="2368348">
              <a:off x="3040494" y="2277805"/>
              <a:ext cx="588007" cy="588007"/>
            </a:xfrm>
            <a:prstGeom prst="pie">
              <a:avLst>
                <a:gd fmla="val 18953478" name="adj1"/>
                <a:gd fmla="val 8381030" name="adj2"/>
              </a:avLst>
            </a:prstGeom>
            <a:solidFill>
              <a:srgbClr val="9BC5E9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117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2a2fb4008ef_0_43"/>
            <p:cNvSpPr/>
            <p:nvPr/>
          </p:nvSpPr>
          <p:spPr>
            <a:xfrm rot="248723">
              <a:off x="3023168" y="2234336"/>
              <a:ext cx="655715" cy="656015"/>
            </a:xfrm>
            <a:prstGeom prst="chord">
              <a:avLst>
                <a:gd fmla="val 2500565" name="adj1"/>
                <a:gd fmla="val 1811979" name="adj2"/>
              </a:avLst>
            </a:prstGeom>
            <a:solidFill>
              <a:srgbClr val="9BC5E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g2a2fb4008ef_0_43"/>
          <p:cNvSpPr txBox="1"/>
          <p:nvPr/>
        </p:nvSpPr>
        <p:spPr>
          <a:xfrm>
            <a:off x="4163992" y="4148610"/>
            <a:ext cx="677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b="1" i="0" sz="21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96" name="Google Shape;296;g2a2fb4008ef_0_43"/>
          <p:cNvGrpSpPr/>
          <p:nvPr/>
        </p:nvGrpSpPr>
        <p:grpSpPr>
          <a:xfrm rot="-5400000">
            <a:off x="5532184" y="5375373"/>
            <a:ext cx="983640" cy="983640"/>
            <a:chOff x="2920647" y="2157958"/>
            <a:chExt cx="827701" cy="827701"/>
          </a:xfrm>
        </p:grpSpPr>
        <p:sp>
          <p:nvSpPr>
            <p:cNvPr id="297" name="Google Shape;297;g2a2fb4008ef_0_43"/>
            <p:cNvSpPr/>
            <p:nvPr/>
          </p:nvSpPr>
          <p:spPr>
            <a:xfrm rot="2368348">
              <a:off x="3040494" y="2277805"/>
              <a:ext cx="588007" cy="588007"/>
            </a:xfrm>
            <a:prstGeom prst="pie">
              <a:avLst>
                <a:gd fmla="val 18953478" name="adj1"/>
                <a:gd fmla="val 8381030" name="adj2"/>
              </a:avLst>
            </a:prstGeom>
            <a:solidFill>
              <a:srgbClr val="2196F3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117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2a2fb4008ef_0_43"/>
            <p:cNvSpPr/>
            <p:nvPr/>
          </p:nvSpPr>
          <p:spPr>
            <a:xfrm rot="248723">
              <a:off x="3023168" y="2234336"/>
              <a:ext cx="655715" cy="656015"/>
            </a:xfrm>
            <a:prstGeom prst="chord">
              <a:avLst>
                <a:gd fmla="val 2500565" name="adj1"/>
                <a:gd fmla="val 1811979" name="adj2"/>
              </a:avLst>
            </a:prstGeom>
            <a:solidFill>
              <a:srgbClr val="2196F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9" name="Google Shape;299;g2a2fb4008ef_0_43"/>
          <p:cNvSpPr txBox="1"/>
          <p:nvPr/>
        </p:nvSpPr>
        <p:spPr>
          <a:xfrm>
            <a:off x="5658975" y="5599397"/>
            <a:ext cx="677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b="1" i="0" sz="21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00" name="Google Shape;300;g2a2fb4008ef_0_43"/>
          <p:cNvGrpSpPr/>
          <p:nvPr/>
        </p:nvGrpSpPr>
        <p:grpSpPr>
          <a:xfrm>
            <a:off x="6982522" y="3905672"/>
            <a:ext cx="983739" cy="983739"/>
            <a:chOff x="5428888" y="2158023"/>
            <a:chExt cx="828900" cy="828900"/>
          </a:xfrm>
        </p:grpSpPr>
        <p:sp>
          <p:nvSpPr>
            <p:cNvPr id="301" name="Google Shape;301;g2a2fb4008ef_0_43"/>
            <p:cNvSpPr/>
            <p:nvPr/>
          </p:nvSpPr>
          <p:spPr>
            <a:xfrm rot="-8431175">
              <a:off x="5548912" y="2278047"/>
              <a:ext cx="588851" cy="588851"/>
            </a:xfrm>
            <a:prstGeom prst="pie">
              <a:avLst>
                <a:gd fmla="val 19686997" name="adj1"/>
                <a:gd fmla="val 7771013" name="adj2"/>
              </a:avLst>
            </a:prstGeom>
            <a:solidFill>
              <a:srgbClr val="1976D2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117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2a2fb4008ef_0_43"/>
            <p:cNvSpPr/>
            <p:nvPr/>
          </p:nvSpPr>
          <p:spPr>
            <a:xfrm rot="-10551618">
              <a:off x="5498373" y="2253562"/>
              <a:ext cx="656613" cy="656912"/>
            </a:xfrm>
            <a:prstGeom prst="chord">
              <a:avLst>
                <a:gd fmla="val 2500565" name="adj1"/>
                <a:gd fmla="val 1811979" name="adj2"/>
              </a:avLst>
            </a:prstGeom>
            <a:solidFill>
              <a:srgbClr val="1976D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g2a2fb4008ef_0_43"/>
          <p:cNvSpPr txBox="1"/>
          <p:nvPr/>
        </p:nvSpPr>
        <p:spPr>
          <a:xfrm>
            <a:off x="7103844" y="4148610"/>
            <a:ext cx="677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b="1" i="0" sz="21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04" name="Google Shape;304;g2a2fb4008ef_0_43"/>
          <p:cNvGrpSpPr/>
          <p:nvPr/>
        </p:nvGrpSpPr>
        <p:grpSpPr>
          <a:xfrm rot="5400000">
            <a:off x="5489560" y="2397800"/>
            <a:ext cx="983640" cy="983640"/>
            <a:chOff x="2920647" y="2157958"/>
            <a:chExt cx="827701" cy="827701"/>
          </a:xfrm>
        </p:grpSpPr>
        <p:sp>
          <p:nvSpPr>
            <p:cNvPr id="305" name="Google Shape;305;g2a2fb4008ef_0_43"/>
            <p:cNvSpPr/>
            <p:nvPr/>
          </p:nvSpPr>
          <p:spPr>
            <a:xfrm rot="2368348">
              <a:off x="3040494" y="2277805"/>
              <a:ext cx="588007" cy="588007"/>
            </a:xfrm>
            <a:prstGeom prst="pie">
              <a:avLst>
                <a:gd fmla="val 18953478" name="adj1"/>
                <a:gd fmla="val 8381030" name="adj2"/>
              </a:avLst>
            </a:prstGeom>
            <a:solidFill>
              <a:srgbClr val="0D47A1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117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g2a2fb4008ef_0_43"/>
            <p:cNvSpPr/>
            <p:nvPr/>
          </p:nvSpPr>
          <p:spPr>
            <a:xfrm rot="248723">
              <a:off x="3023168" y="2234336"/>
              <a:ext cx="655715" cy="656015"/>
            </a:xfrm>
            <a:prstGeom prst="chord">
              <a:avLst>
                <a:gd fmla="val 2500565" name="adj1"/>
                <a:gd fmla="val 1811979" name="adj2"/>
              </a:avLst>
            </a:prstGeom>
            <a:solidFill>
              <a:srgbClr val="0D47A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g2a2fb4008ef_0_43"/>
          <p:cNvSpPr txBox="1"/>
          <p:nvPr/>
        </p:nvSpPr>
        <p:spPr>
          <a:xfrm>
            <a:off x="5658975" y="2658257"/>
            <a:ext cx="6771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ru-RU" sz="21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b="1" i="0" sz="21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8" name="Google Shape;308;g2a2fb4008ef_0_43"/>
          <p:cNvSpPr/>
          <p:nvPr/>
        </p:nvSpPr>
        <p:spPr>
          <a:xfrm>
            <a:off x="4903353" y="3295351"/>
            <a:ext cx="2163900" cy="2163900"/>
          </a:xfrm>
          <a:prstGeom prst="ellipse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2a2fb4008ef_0_43"/>
          <p:cNvSpPr txBox="1"/>
          <p:nvPr/>
        </p:nvSpPr>
        <p:spPr>
          <a:xfrm>
            <a:off x="7674693" y="1180900"/>
            <a:ext cx="3921600" cy="9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04800" lvl="0" marL="609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None/>
            </a:pPr>
            <a:r>
              <a:t/>
            </a:r>
            <a:endParaRPr b="0" i="0" sz="1300" u="none" cap="none" strike="noStrike">
              <a:solidFill>
                <a:srgbClr val="D9D9D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g2a2fb4008ef_0_43"/>
          <p:cNvSpPr txBox="1"/>
          <p:nvPr/>
        </p:nvSpPr>
        <p:spPr>
          <a:xfrm>
            <a:off x="1003267" y="1896200"/>
            <a:ext cx="2991600" cy="59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D47A1"/>
                </a:solidFill>
                <a:latin typeface="Montserrat"/>
                <a:ea typeface="Montserrat"/>
                <a:cs typeface="Montserrat"/>
                <a:sym typeface="Montserrat"/>
              </a:rPr>
              <a:t>Брендирование</a:t>
            </a:r>
            <a:endParaRPr b="0" i="0" sz="19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2a2fb4008ef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1" y="4251675"/>
            <a:ext cx="1683775" cy="25506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17" name="Google Shape;317;g2a2fb4008ef_0_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3441" y="4648300"/>
            <a:ext cx="3312626" cy="1909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18" name="Google Shape;318;g2a2fb4008ef_0_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4225" y="2243888"/>
            <a:ext cx="4667751" cy="2283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19" name="Google Shape;319;g2a2fb4008ef_0_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7775" y="5176987"/>
            <a:ext cx="4820649" cy="1694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20" name="Google Shape;320;g2a2fb4008ef_0_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44700" y="3654662"/>
            <a:ext cx="4591527" cy="2337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21" name="Google Shape;321;g2a2fb4008ef_0_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5875" y="1524363"/>
            <a:ext cx="4667751" cy="271441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22" name="Google Shape;322;g2a2fb4008ef_0_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65638" y="700063"/>
            <a:ext cx="3488824" cy="283525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23" name="Google Shape;323;g2a2fb4008ef_0_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93759" y="895078"/>
            <a:ext cx="3247876" cy="200626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24" name="Google Shape;324;g2a2fb4008ef_0_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00075" y="611000"/>
            <a:ext cx="3731673" cy="2345801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25" name="Google Shape;325;g2a2fb4008ef_0_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66200" y="3952700"/>
            <a:ext cx="1678500" cy="138338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26" name="Google Shape;326;g2a2fb4008ef_0_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820304" y="4555350"/>
            <a:ext cx="1446775" cy="1202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27" name="Google Shape;327;g2a2fb4008ef_0_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098925" y="5151075"/>
            <a:ext cx="1422260" cy="1167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328" name="Google Shape;328;g2a2fb4008ef_0_22"/>
          <p:cNvSpPr txBox="1"/>
          <p:nvPr/>
        </p:nvSpPr>
        <p:spPr>
          <a:xfrm>
            <a:off x="424250" y="0"/>
            <a:ext cx="1128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ПРИМЕРЫ ПОЛЬЗОВАТЕЛЬСКИХ ИНТЕРФЕЙСОВ СИСТЕМЫ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ru-RU"/>
              <a:t>УПРАВЛЕНИЕ ПОТРЕБЛЕНИЕМ КОММУНАЛЬНЫХ РЕСУРСОВ</a:t>
            </a:r>
            <a:endParaRPr/>
          </a:p>
        </p:txBody>
      </p:sp>
      <p:sp>
        <p:nvSpPr>
          <p:cNvPr id="335" name="Google Shape;335;p22"/>
          <p:cNvSpPr/>
          <p:nvPr/>
        </p:nvSpPr>
        <p:spPr>
          <a:xfrm rot="-5400000">
            <a:off x="-1292756" y="4187030"/>
            <a:ext cx="4028620" cy="824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2"/>
          <p:cNvSpPr txBox="1"/>
          <p:nvPr/>
        </p:nvSpPr>
        <p:spPr>
          <a:xfrm rot="-5400000">
            <a:off x="-1292756" y="4187030"/>
            <a:ext cx="4028620" cy="824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726775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ill Sans"/>
              <a:buNone/>
            </a:pPr>
            <a:r>
              <a:rPr b="0" i="0" lang="ru-RU" sz="4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Бизнесу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2"/>
          <p:cNvSpPr/>
          <p:nvPr/>
        </p:nvSpPr>
        <p:spPr>
          <a:xfrm>
            <a:off x="1281625" y="3274150"/>
            <a:ext cx="3808800" cy="3339300"/>
          </a:xfrm>
          <a:prstGeom prst="rect">
            <a:avLst/>
          </a:prstGeom>
          <a:solidFill>
            <a:srgbClr val="4490B8"/>
          </a:solidFill>
          <a:ln cap="rnd" cmpd="sng" w="222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2"/>
          <p:cNvSpPr txBox="1"/>
          <p:nvPr/>
        </p:nvSpPr>
        <p:spPr>
          <a:xfrm>
            <a:off x="1281625" y="3175150"/>
            <a:ext cx="3808800" cy="3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8000" lIns="128000" spcFirstLastPara="1" rIns="128000" wrap="square" tIns="726775">
            <a:noAutofit/>
          </a:bodyPr>
          <a:lstStyle/>
          <a:p>
            <a:pPr indent="-171450" lvl="1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Имущественный учет приборов учета и контроллеров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•"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Формирование часовой и суточной ведомостей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•"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Мониторинг поставки ресурсов и выявление отклонений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•"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Контроль работоспособности оборудования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Подписание ЭП ведомостей показаний тепловой энергии и горячей воды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•"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Ведения договорных параметров ресурсов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2"/>
          <p:cNvSpPr/>
          <p:nvPr/>
        </p:nvSpPr>
        <p:spPr>
          <a:xfrm>
            <a:off x="571650" y="2688875"/>
            <a:ext cx="879000" cy="6309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4724" l="0" r="0" t="4726"/>
            </a:stretch>
          </a:blipFill>
          <a:ln cap="rnd" cmpd="sng" w="222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2"/>
          <p:cNvSpPr/>
          <p:nvPr/>
        </p:nvSpPr>
        <p:spPr>
          <a:xfrm rot="-5400000">
            <a:off x="3844045" y="4136781"/>
            <a:ext cx="4028620" cy="824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2"/>
          <p:cNvSpPr txBox="1"/>
          <p:nvPr/>
        </p:nvSpPr>
        <p:spPr>
          <a:xfrm rot="-5400000">
            <a:off x="3844045" y="4136781"/>
            <a:ext cx="4028620" cy="8240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726775" wrap="square" tIns="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ill Sans"/>
              <a:buNone/>
            </a:pPr>
            <a:r>
              <a:rPr b="0" i="0" lang="ru-RU" sz="4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Власти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2"/>
          <p:cNvSpPr/>
          <p:nvPr/>
        </p:nvSpPr>
        <p:spPr>
          <a:xfrm>
            <a:off x="6261000" y="3175149"/>
            <a:ext cx="5583300" cy="3537300"/>
          </a:xfrm>
          <a:prstGeom prst="rect">
            <a:avLst/>
          </a:prstGeom>
          <a:solidFill>
            <a:srgbClr val="43CBE7"/>
          </a:solidFill>
          <a:ln cap="rnd" cmpd="sng" w="222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6261000" y="2534500"/>
            <a:ext cx="5583300" cy="41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8000" lIns="128000" spcFirstLastPara="1" rIns="128000" wrap="square" tIns="726775">
            <a:noAutofit/>
          </a:bodyPr>
          <a:lstStyle/>
          <a:p>
            <a:pPr indent="-171450" lvl="1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Функционал коммерческого учета ресурсов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Gill Sans"/>
              <a:buChar char="•"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Дистанционный диспетчерский контроль ресурсов фиксация нарушений со стороны РСО и УК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</a:pPr>
            <a:r>
              <a:rPr b="0" i="0" lang="ru-RU" sz="18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Паспортный и инвентарный учет оборудования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</a:pPr>
            <a:r>
              <a:rPr b="0" i="0" lang="ru-RU" sz="18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Планирования технического обслуживания и ремонта оборудования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</a:pPr>
            <a:r>
              <a:rPr b="0" i="0" lang="ru-RU" sz="18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Оценка расхождений показаний с приборов учета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</a:pPr>
            <a:r>
              <a:rPr b="0" i="0" lang="ru-RU" sz="18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Расчет данных при неисправности приборов учета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b="0" i="0" lang="ru-RU" sz="18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Ведения плановых отключений ресурсов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171450" lvl="1" marL="171450" marR="0" rtl="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Gill Sans"/>
              <a:buChar char="•"/>
            </a:pPr>
            <a:r>
              <a:rPr b="0" i="0" lang="ru-RU" sz="18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Отображение мгновенных значений, статусы нарядов и их исполнение, автоматическое обновление мобильного приложения «Ремонтник»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2"/>
          <p:cNvSpPr/>
          <p:nvPr/>
        </p:nvSpPr>
        <p:spPr>
          <a:xfrm>
            <a:off x="5687245" y="2584753"/>
            <a:ext cx="817500" cy="640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rnd" cmpd="sng" w="222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2"/>
          <p:cNvSpPr txBox="1"/>
          <p:nvPr/>
        </p:nvSpPr>
        <p:spPr>
          <a:xfrm>
            <a:off x="6902849" y="1974825"/>
            <a:ext cx="4842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25% </a:t>
            </a:r>
            <a:r>
              <a:rPr b="0" i="0" lang="ru-RU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экономии бюджета за счет сокращения расходов и трудозатрат на съем показаний с приборов учета</a:t>
            </a:r>
            <a:endParaRPr b="0" i="0" sz="2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6" name="Google Shape;346;p22"/>
          <p:cNvSpPr txBox="1"/>
          <p:nvPr/>
        </p:nvSpPr>
        <p:spPr>
          <a:xfrm>
            <a:off x="1611537" y="2144175"/>
            <a:ext cx="3614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0000"/>
                </a:solidFill>
                <a:latin typeface="Gill Sans"/>
                <a:ea typeface="Gill Sans"/>
                <a:cs typeface="Gill Sans"/>
                <a:sym typeface="Gill Sans"/>
              </a:rPr>
              <a:t>&gt; 15 % </a:t>
            </a:r>
            <a:r>
              <a:rPr b="0" i="0" lang="ru-RU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Увеличение качества поставки отопления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g2a2fb4008ef_0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50" y="3558900"/>
            <a:ext cx="5934075" cy="31813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53" name="Google Shape;353;g2a2fb4008ef_0_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50" y="3346925"/>
            <a:ext cx="5247650" cy="17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2a2fb4008ef_0_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450" y="703375"/>
            <a:ext cx="5487432" cy="2447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55" name="Google Shape;355;g2a2fb4008ef_0_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73708" y="703375"/>
            <a:ext cx="6118291" cy="2819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56" name="Google Shape;356;g2a2fb4008ef_0_1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53875" y="2101375"/>
            <a:ext cx="6422247" cy="328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357" name="Google Shape;357;g2a2fb4008ef_0_1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708674" y="3346927"/>
            <a:ext cx="3366126" cy="3452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358" name="Google Shape;358;g2a2fb4008ef_0_120"/>
          <p:cNvSpPr txBox="1"/>
          <p:nvPr/>
        </p:nvSpPr>
        <p:spPr>
          <a:xfrm>
            <a:off x="424250" y="0"/>
            <a:ext cx="1128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ПРИМЕРЫ ПОЛЬЗОВАТЕЛЬСКИХ ИНТЕРФЕЙСОВ СИСТЕМЫ</a:t>
            </a:r>
            <a:endParaRPr b="0" i="0" sz="18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a5f3f3f53b_0_30"/>
          <p:cNvSpPr txBox="1"/>
          <p:nvPr>
            <p:ph type="title"/>
          </p:nvPr>
        </p:nvSpPr>
        <p:spPr>
          <a:xfrm>
            <a:off x="575894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СИГНАЛЬНАЯ СЕТЬ МОНИТОРИНГА ПАРАМЕТРОВ ОКРУЖАЮЩЕЙ СРЕДЫ</a:t>
            </a:r>
            <a:endParaRPr/>
          </a:p>
        </p:txBody>
      </p:sp>
      <p:sp>
        <p:nvSpPr>
          <p:cNvPr id="365" name="Google Shape;365;g2a5f3f3f53b_0_30"/>
          <p:cNvSpPr/>
          <p:nvPr/>
        </p:nvSpPr>
        <p:spPr>
          <a:xfrm>
            <a:off x="454300" y="2380850"/>
            <a:ext cx="3838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температура воздуха</a:t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влажность воздуха</a:t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факт задымления</a:t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факт протечек</a:t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раскрытие трещин на фасаде</a:t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2a5f3f3f53b_0_30"/>
          <p:cNvSpPr txBox="1"/>
          <p:nvPr/>
        </p:nvSpPr>
        <p:spPr>
          <a:xfrm>
            <a:off x="6385125" y="2432100"/>
            <a:ext cx="5152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Постоянный дистанционный мониторинг параметров (сигналы от датчиков)</a:t>
            </a:r>
            <a:endParaRPr b="0" i="0" sz="1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Иерархическая структура объектов </a:t>
            </a:r>
            <a:endParaRPr b="0" i="0" sz="1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Контроль пороговых значений (гибкая настройка порогов)</a:t>
            </a:r>
            <a:endParaRPr b="0" i="0" sz="1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Контроль аномалий</a:t>
            </a:r>
            <a:endParaRPr b="0" i="0" sz="1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Обработка событий и выявление инцидентов</a:t>
            </a:r>
            <a:endParaRPr b="0" i="0" sz="1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o"/>
            </a:pPr>
            <a:r>
              <a:rPr b="0" i="0" lang="ru-RU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Дэшборд и отчеты </a:t>
            </a:r>
            <a:endParaRPr b="0" i="0" sz="12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g2a5f3f3f53b_0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1374" y="3953075"/>
            <a:ext cx="4399676" cy="2645673"/>
          </a:xfrm>
          <a:prstGeom prst="rect">
            <a:avLst/>
          </a:prstGeom>
          <a:noFill/>
          <a:ln cap="flat" cmpd="sng" w="9525">
            <a:solidFill>
              <a:srgbClr val="5B5B5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68" name="Google Shape;368;g2a5f3f3f53b_0_30"/>
          <p:cNvSpPr/>
          <p:nvPr/>
        </p:nvSpPr>
        <p:spPr>
          <a:xfrm>
            <a:off x="454300" y="1989100"/>
            <a:ext cx="5808000" cy="3135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Мониторируемые параметры объектов: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2a5f3f3f53b_0_30"/>
          <p:cNvSpPr/>
          <p:nvPr/>
        </p:nvSpPr>
        <p:spPr>
          <a:xfrm>
            <a:off x="6453200" y="1963750"/>
            <a:ext cx="5152200" cy="313500"/>
          </a:xfrm>
          <a:prstGeom prst="homePlate">
            <a:avLst>
              <a:gd fmla="val 50000" name="adj"/>
            </a:avLst>
          </a:prstGeom>
          <a:solidFill>
            <a:schemeClr val="accen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 Функциональные возможности: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0" name="Google Shape;370;g2a5f3f3f53b_0_30"/>
          <p:cNvGrpSpPr/>
          <p:nvPr/>
        </p:nvGrpSpPr>
        <p:grpSpPr>
          <a:xfrm>
            <a:off x="840639" y="4095498"/>
            <a:ext cx="4583948" cy="2390733"/>
            <a:chOff x="4803040" y="4247898"/>
            <a:chExt cx="4583948" cy="2390733"/>
          </a:xfrm>
        </p:grpSpPr>
        <p:sp>
          <p:nvSpPr>
            <p:cNvPr id="371" name="Google Shape;371;g2a5f3f3f53b_0_30"/>
            <p:cNvSpPr/>
            <p:nvPr/>
          </p:nvSpPr>
          <p:spPr>
            <a:xfrm>
              <a:off x="4923758" y="4444641"/>
              <a:ext cx="4456800" cy="1082700"/>
            </a:xfrm>
            <a:prstGeom prst="rect">
              <a:avLst/>
            </a:prstGeom>
            <a:solidFill>
              <a:srgbClr val="F3FAFF"/>
            </a:solidFill>
            <a:ln cap="flat" cmpd="sng" w="9525">
              <a:solidFill>
                <a:srgbClr val="D5E2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g2a5f3f3f53b_0_30"/>
            <p:cNvSpPr/>
            <p:nvPr/>
          </p:nvSpPr>
          <p:spPr>
            <a:xfrm>
              <a:off x="4803040" y="4247898"/>
              <a:ext cx="3156000" cy="2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ru-RU" sz="1000" u="none" cap="none" strike="noStrike">
                  <a:solidFill>
                    <a:srgbClr val="0071C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 Ситуация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3" name="Google Shape;373;g2a5f3f3f53b_0_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055155" y="4562997"/>
              <a:ext cx="252000" cy="2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g2a5f3f3f53b_0_30"/>
            <p:cNvSpPr/>
            <p:nvPr/>
          </p:nvSpPr>
          <p:spPr>
            <a:xfrm>
              <a:off x="6704279" y="4925251"/>
              <a:ext cx="9603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ru-RU" sz="8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Аналитик добавляет порог</a:t>
              </a:r>
              <a:endParaRPr b="0" i="0" sz="600" u="none" cap="none" strike="noStrike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75" name="Google Shape;375;g2a5f3f3f53b_0_30"/>
            <p:cNvCxnSpPr/>
            <p:nvPr/>
          </p:nvCxnSpPr>
          <p:spPr>
            <a:xfrm>
              <a:off x="7639392" y="5002306"/>
              <a:ext cx="510000" cy="0"/>
            </a:xfrm>
            <a:prstGeom prst="straightConnector1">
              <a:avLst/>
            </a:prstGeom>
            <a:noFill/>
            <a:ln cap="flat" cmpd="sng" w="9525">
              <a:solidFill>
                <a:srgbClr val="84ABEB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76" name="Google Shape;376;g2a5f3f3f53b_0_30"/>
            <p:cNvSpPr/>
            <p:nvPr/>
          </p:nvSpPr>
          <p:spPr>
            <a:xfrm>
              <a:off x="5045026" y="4925251"/>
              <a:ext cx="1140300" cy="6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ru-RU" sz="8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Рано утром понижается температура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ru-RU" sz="8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и повышается влажность</a:t>
              </a:r>
              <a:endParaRPr b="0" i="0" sz="600" u="none" cap="none" strike="noStrike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77" name="Google Shape;377;g2a5f3f3f53b_0_30"/>
            <p:cNvSpPr/>
            <p:nvPr/>
          </p:nvSpPr>
          <p:spPr>
            <a:xfrm>
              <a:off x="8201332" y="4925251"/>
              <a:ext cx="10452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ru-RU" sz="8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При проведении  ежедневной уборки открываются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ru-RU" sz="8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окна</a:t>
              </a:r>
              <a:endParaRPr b="0" i="0" sz="600" u="none" cap="none" strike="noStrike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78" name="Google Shape;378;g2a5f3f3f53b_0_30"/>
            <p:cNvCxnSpPr/>
            <p:nvPr/>
          </p:nvCxnSpPr>
          <p:spPr>
            <a:xfrm>
              <a:off x="6219554" y="5002307"/>
              <a:ext cx="510000" cy="0"/>
            </a:xfrm>
            <a:prstGeom prst="straightConnector1">
              <a:avLst/>
            </a:prstGeom>
            <a:noFill/>
            <a:ln cap="flat" cmpd="sng" w="9525">
              <a:solidFill>
                <a:srgbClr val="84ABEB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pic>
          <p:nvPicPr>
            <p:cNvPr id="379" name="Google Shape;379;g2a5f3f3f53b_0_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530987" y="4510436"/>
              <a:ext cx="274900" cy="274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g2a5f3f3f53b_0_3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638088" y="4621436"/>
              <a:ext cx="171728" cy="171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g2a5f3f3f53b_0_30"/>
            <p:cNvSpPr/>
            <p:nvPr/>
          </p:nvSpPr>
          <p:spPr>
            <a:xfrm>
              <a:off x="6113729" y="4512484"/>
              <a:ext cx="6966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ru-RU" sz="6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Регулярные отклонения фиксируются системой</a:t>
              </a:r>
              <a:endParaRPr b="0" i="0" sz="400" u="none" cap="none" strike="noStrike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2" name="Google Shape;382;g2a5f3f3f53b_0_30"/>
            <p:cNvSpPr/>
            <p:nvPr/>
          </p:nvSpPr>
          <p:spPr>
            <a:xfrm>
              <a:off x="7519608" y="4539159"/>
              <a:ext cx="6966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ru-RU" sz="6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Проведение внеплановой проверки</a:t>
              </a:r>
              <a:endParaRPr b="0" i="0" sz="400" u="none" cap="none" strike="noStrike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3" name="Google Shape;383;g2a5f3f3f53b_0_30"/>
            <p:cNvSpPr/>
            <p:nvPr/>
          </p:nvSpPr>
          <p:spPr>
            <a:xfrm>
              <a:off x="4930188" y="5555921"/>
              <a:ext cx="4456800" cy="1082700"/>
            </a:xfrm>
            <a:prstGeom prst="rect">
              <a:avLst/>
            </a:prstGeom>
            <a:solidFill>
              <a:srgbClr val="F3FAFF"/>
            </a:solidFill>
            <a:ln cap="flat" cmpd="sng" w="9525">
              <a:solidFill>
                <a:srgbClr val="D5E2F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t/>
              </a:r>
              <a:endParaRPr b="0" i="0" sz="105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g2a5f3f3f53b_0_30"/>
            <p:cNvSpPr/>
            <p:nvPr/>
          </p:nvSpPr>
          <p:spPr>
            <a:xfrm>
              <a:off x="6710708" y="6036531"/>
              <a:ext cx="9603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ru-RU" sz="8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Обнаружение протечки и повышения уровня влажности</a:t>
              </a:r>
              <a:endParaRPr b="0" i="0" sz="600" u="none" cap="none" strike="noStrike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85" name="Google Shape;385;g2a5f3f3f53b_0_30"/>
            <p:cNvCxnSpPr/>
            <p:nvPr/>
          </p:nvCxnSpPr>
          <p:spPr>
            <a:xfrm>
              <a:off x="7645821" y="6113586"/>
              <a:ext cx="510000" cy="0"/>
            </a:xfrm>
            <a:prstGeom prst="straightConnector1">
              <a:avLst/>
            </a:prstGeom>
            <a:noFill/>
            <a:ln cap="flat" cmpd="sng" w="9525">
              <a:solidFill>
                <a:srgbClr val="84ABEB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86" name="Google Shape;386;g2a5f3f3f53b_0_30"/>
            <p:cNvSpPr/>
            <p:nvPr/>
          </p:nvSpPr>
          <p:spPr>
            <a:xfrm>
              <a:off x="5051455" y="6036531"/>
              <a:ext cx="1140300" cy="60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ru-RU" sz="8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Прорыв радиатора отопления</a:t>
              </a:r>
              <a:endParaRPr b="0" i="0" sz="600" u="none" cap="none" strike="noStrike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87" name="Google Shape;387;g2a5f3f3f53b_0_30"/>
            <p:cNvSpPr/>
            <p:nvPr/>
          </p:nvSpPr>
          <p:spPr>
            <a:xfrm>
              <a:off x="8207761" y="6036531"/>
              <a:ext cx="10452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ru-RU" sz="8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Выработка рекомендаций и своевременный контроль ликвидации</a:t>
              </a:r>
              <a:endParaRPr b="0" i="0" sz="600" u="none" cap="none" strike="noStrike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388" name="Google Shape;388;g2a5f3f3f53b_0_30"/>
            <p:cNvCxnSpPr/>
            <p:nvPr/>
          </p:nvCxnSpPr>
          <p:spPr>
            <a:xfrm>
              <a:off x="6225983" y="6113587"/>
              <a:ext cx="510000" cy="0"/>
            </a:xfrm>
            <a:prstGeom prst="straightConnector1">
              <a:avLst/>
            </a:prstGeom>
            <a:noFill/>
            <a:ln cap="flat" cmpd="sng" w="9525">
              <a:solidFill>
                <a:srgbClr val="84ABEB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389" name="Google Shape;389;g2a5f3f3f53b_0_30"/>
            <p:cNvSpPr/>
            <p:nvPr/>
          </p:nvSpPr>
          <p:spPr>
            <a:xfrm>
              <a:off x="6073578" y="5702263"/>
              <a:ext cx="6966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ru-RU" sz="6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Протечка фиксируется сразу</a:t>
              </a:r>
              <a:endParaRPr b="0" i="0" sz="400" u="none" cap="none" strike="noStrike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390" name="Google Shape;390;g2a5f3f3f53b_0_30"/>
            <p:cNvSpPr/>
            <p:nvPr/>
          </p:nvSpPr>
          <p:spPr>
            <a:xfrm>
              <a:off x="7526037" y="5650439"/>
              <a:ext cx="696600" cy="52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ru-RU" sz="600" u="none" cap="none" strike="noStrike">
                  <a:solidFill>
                    <a:srgbClr val="3E444E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Проведение внеплановой проверки</a:t>
              </a:r>
              <a:endParaRPr b="0" i="0" sz="400" u="none" cap="none" strike="noStrike">
                <a:solidFill>
                  <a:srgbClr val="3E444E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391" name="Google Shape;391;g2a5f3f3f53b_0_30"/>
            <p:cNvPicPr preferRelativeResize="0"/>
            <p:nvPr/>
          </p:nvPicPr>
          <p:blipFill rotWithShape="1">
            <a:blip r:embed="rId7">
              <a:alphaModFix amt="81000"/>
            </a:blip>
            <a:srcRect b="0" l="0" r="0" t="0"/>
            <a:stretch/>
          </p:blipFill>
          <p:spPr>
            <a:xfrm>
              <a:off x="5472030" y="5657269"/>
              <a:ext cx="301336" cy="301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g2a5f3f3f53b_0_3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556272" y="5886152"/>
              <a:ext cx="209213" cy="209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arning" id="393" name="Google Shape;393;g2a5f3f3f53b_0_3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050745" y="5661624"/>
              <a:ext cx="260819" cy="260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orkflow" id="394" name="Google Shape;394;g2a5f3f3f53b_0_3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572891" y="5657269"/>
              <a:ext cx="314980" cy="3149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ru-RU"/>
              <a:t>Эмуляция действий пользователя по внесению однотипных данных в различные информационные системы</a:t>
            </a:r>
            <a:endParaRPr/>
          </a:p>
        </p:txBody>
      </p:sp>
      <p:pic>
        <p:nvPicPr>
          <p:cNvPr id="401" name="Google Shape;4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8794" y="4377984"/>
            <a:ext cx="2101702" cy="2101702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"/>
          <p:cNvSpPr txBox="1"/>
          <p:nvPr/>
        </p:nvSpPr>
        <p:spPr>
          <a:xfrm rot="-5400000">
            <a:off x="-367000" y="2951050"/>
            <a:ext cx="121332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Федеральный уровень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"/>
          <p:cNvSpPr txBox="1"/>
          <p:nvPr/>
        </p:nvSpPr>
        <p:spPr>
          <a:xfrm rot="-5400000">
            <a:off x="-383771" y="4253437"/>
            <a:ext cx="124686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Региональный уровень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3"/>
          <p:cNvSpPr txBox="1"/>
          <p:nvPr/>
        </p:nvSpPr>
        <p:spPr>
          <a:xfrm rot="-5400000">
            <a:off x="-480419" y="5669243"/>
            <a:ext cx="144016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Муниципальный уровень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5" name="Google Shape;405;p3"/>
          <p:cNvGrpSpPr/>
          <p:nvPr/>
        </p:nvGrpSpPr>
        <p:grpSpPr>
          <a:xfrm>
            <a:off x="491957" y="2748283"/>
            <a:ext cx="1419658" cy="1080119"/>
            <a:chOff x="608864" y="1305647"/>
            <a:chExt cx="1419658" cy="1080119"/>
          </a:xfrm>
        </p:grpSpPr>
        <p:sp>
          <p:nvSpPr>
            <p:cNvPr id="406" name="Google Shape;406;p3"/>
            <p:cNvSpPr/>
            <p:nvPr/>
          </p:nvSpPr>
          <p:spPr>
            <a:xfrm>
              <a:off x="608864" y="1305647"/>
              <a:ext cx="1419658" cy="1080119"/>
            </a:xfrm>
            <a:custGeom>
              <a:rect b="b" l="l" r="r" t="t"/>
              <a:pathLst>
                <a:path extrusionOk="0" h="94" w="107">
                  <a:moveTo>
                    <a:pt x="79" y="0"/>
                  </a:moveTo>
                  <a:cubicBezTo>
                    <a:pt x="80" y="0"/>
                    <a:pt x="81" y="1"/>
                    <a:pt x="81" y="2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6"/>
                    <a:pt x="107" y="47"/>
                    <a:pt x="107" y="48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1" y="93"/>
                    <a:pt x="80" y="94"/>
                    <a:pt x="79" y="94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7" y="94"/>
                    <a:pt x="26" y="93"/>
                    <a:pt x="26" y="9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7" y="0"/>
                    <a:pt x="28" y="0"/>
                  </a:cubicBezTo>
                  <a:cubicBezTo>
                    <a:pt x="79" y="0"/>
                    <a:pt x="79" y="0"/>
                    <a:pt x="79" y="0"/>
                  </a:cubicBezTo>
                  <a:close/>
                  <a:moveTo>
                    <a:pt x="77" y="6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77" y="6"/>
                    <a:pt x="77" y="6"/>
                    <a:pt x="77" y="6"/>
                  </a:cubicBezTo>
                  <a:close/>
                </a:path>
              </a:pathLst>
            </a:custGeom>
            <a:solidFill>
              <a:srgbClr val="6FAEB5"/>
            </a:solidFill>
            <a:ln cap="flat" cmpd="sng" w="9525">
              <a:solidFill>
                <a:srgbClr val="89CBC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"/>
            <p:cNvSpPr txBox="1"/>
            <p:nvPr/>
          </p:nvSpPr>
          <p:spPr>
            <a:xfrm>
              <a:off x="830138" y="1359257"/>
              <a:ext cx="92649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ТОР КНД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8" name="Google Shape;408;p3"/>
          <p:cNvGrpSpPr/>
          <p:nvPr/>
        </p:nvGrpSpPr>
        <p:grpSpPr>
          <a:xfrm>
            <a:off x="548304" y="5259173"/>
            <a:ext cx="1306964" cy="1261098"/>
            <a:chOff x="689683" y="3919988"/>
            <a:chExt cx="1306964" cy="1261098"/>
          </a:xfrm>
        </p:grpSpPr>
        <p:sp>
          <p:nvSpPr>
            <p:cNvPr id="409" name="Google Shape;409;p3"/>
            <p:cNvSpPr/>
            <p:nvPr/>
          </p:nvSpPr>
          <p:spPr>
            <a:xfrm>
              <a:off x="764439" y="3919988"/>
              <a:ext cx="1158077" cy="1261098"/>
            </a:xfrm>
            <a:custGeom>
              <a:rect b="b" l="l" r="r" t="t"/>
              <a:pathLst>
                <a:path extrusionOk="0" h="56" w="51">
                  <a:moveTo>
                    <a:pt x="25" y="0"/>
                  </a:moveTo>
                  <a:cubicBezTo>
                    <a:pt x="39" y="0"/>
                    <a:pt x="50" y="11"/>
                    <a:pt x="51" y="25"/>
                  </a:cubicBezTo>
                  <a:cubicBezTo>
                    <a:pt x="51" y="45"/>
                    <a:pt x="26" y="56"/>
                    <a:pt x="25" y="56"/>
                  </a:cubicBezTo>
                  <a:cubicBezTo>
                    <a:pt x="25" y="56"/>
                    <a:pt x="0" y="43"/>
                    <a:pt x="0" y="25"/>
                  </a:cubicBezTo>
                  <a:cubicBezTo>
                    <a:pt x="0" y="11"/>
                    <a:pt x="12" y="0"/>
                    <a:pt x="25" y="0"/>
                  </a:cubicBezTo>
                  <a:close/>
                  <a:moveTo>
                    <a:pt x="25" y="7"/>
                  </a:moveTo>
                  <a:cubicBezTo>
                    <a:pt x="35" y="7"/>
                    <a:pt x="43" y="15"/>
                    <a:pt x="43" y="25"/>
                  </a:cubicBezTo>
                  <a:cubicBezTo>
                    <a:pt x="43" y="34"/>
                    <a:pt x="35" y="42"/>
                    <a:pt x="25" y="42"/>
                  </a:cubicBezTo>
                  <a:cubicBezTo>
                    <a:pt x="16" y="42"/>
                    <a:pt x="8" y="34"/>
                    <a:pt x="8" y="25"/>
                  </a:cubicBezTo>
                  <a:cubicBezTo>
                    <a:pt x="8" y="15"/>
                    <a:pt x="16" y="7"/>
                    <a:pt x="25" y="7"/>
                  </a:cubicBezTo>
                  <a:close/>
                </a:path>
              </a:pathLst>
            </a:custGeom>
            <a:solidFill>
              <a:srgbClr val="89CBC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"/>
            <p:cNvSpPr txBox="1"/>
            <p:nvPr/>
          </p:nvSpPr>
          <p:spPr>
            <a:xfrm>
              <a:off x="689683" y="4114514"/>
              <a:ext cx="1306964" cy="6771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Учет</a:t>
              </a:r>
              <a:r>
                <a:rPr b="0" i="0" lang="ru-RU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ru-RU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зданий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и 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сооружений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1" name="Google Shape;411;p3"/>
          <p:cNvGrpSpPr/>
          <p:nvPr/>
        </p:nvGrpSpPr>
        <p:grpSpPr>
          <a:xfrm>
            <a:off x="2060472" y="5259173"/>
            <a:ext cx="1306964" cy="1261098"/>
            <a:chOff x="2205068" y="3915230"/>
            <a:chExt cx="1306964" cy="1261098"/>
          </a:xfrm>
        </p:grpSpPr>
        <p:sp>
          <p:nvSpPr>
            <p:cNvPr id="412" name="Google Shape;412;p3"/>
            <p:cNvSpPr/>
            <p:nvPr/>
          </p:nvSpPr>
          <p:spPr>
            <a:xfrm>
              <a:off x="2279512" y="3915230"/>
              <a:ext cx="1158077" cy="1261098"/>
            </a:xfrm>
            <a:custGeom>
              <a:rect b="b" l="l" r="r" t="t"/>
              <a:pathLst>
                <a:path extrusionOk="0" h="56" w="51">
                  <a:moveTo>
                    <a:pt x="25" y="0"/>
                  </a:moveTo>
                  <a:cubicBezTo>
                    <a:pt x="39" y="0"/>
                    <a:pt x="50" y="11"/>
                    <a:pt x="51" y="25"/>
                  </a:cubicBezTo>
                  <a:cubicBezTo>
                    <a:pt x="51" y="45"/>
                    <a:pt x="26" y="56"/>
                    <a:pt x="25" y="56"/>
                  </a:cubicBezTo>
                  <a:cubicBezTo>
                    <a:pt x="25" y="56"/>
                    <a:pt x="0" y="43"/>
                    <a:pt x="0" y="25"/>
                  </a:cubicBezTo>
                  <a:cubicBezTo>
                    <a:pt x="0" y="11"/>
                    <a:pt x="12" y="0"/>
                    <a:pt x="25" y="0"/>
                  </a:cubicBezTo>
                  <a:close/>
                  <a:moveTo>
                    <a:pt x="25" y="7"/>
                  </a:moveTo>
                  <a:cubicBezTo>
                    <a:pt x="35" y="7"/>
                    <a:pt x="43" y="15"/>
                    <a:pt x="43" y="25"/>
                  </a:cubicBezTo>
                  <a:cubicBezTo>
                    <a:pt x="43" y="34"/>
                    <a:pt x="35" y="42"/>
                    <a:pt x="25" y="42"/>
                  </a:cubicBezTo>
                  <a:cubicBezTo>
                    <a:pt x="16" y="42"/>
                    <a:pt x="8" y="34"/>
                    <a:pt x="8" y="25"/>
                  </a:cubicBezTo>
                  <a:cubicBezTo>
                    <a:pt x="8" y="15"/>
                    <a:pt x="16" y="7"/>
                    <a:pt x="25" y="7"/>
                  </a:cubicBezTo>
                  <a:close/>
                </a:path>
              </a:pathLst>
            </a:custGeom>
            <a:solidFill>
              <a:srgbClr val="89CBC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"/>
            <p:cNvSpPr txBox="1"/>
            <p:nvPr/>
          </p:nvSpPr>
          <p:spPr>
            <a:xfrm>
              <a:off x="2205068" y="4160680"/>
              <a:ext cx="1306964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Единая диспетчерская служба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4" name="Google Shape;414;p3"/>
          <p:cNvGrpSpPr/>
          <p:nvPr/>
        </p:nvGrpSpPr>
        <p:grpSpPr>
          <a:xfrm>
            <a:off x="384041" y="4109506"/>
            <a:ext cx="1635493" cy="1106158"/>
            <a:chOff x="577393" y="2563893"/>
            <a:chExt cx="1635493" cy="1106158"/>
          </a:xfrm>
        </p:grpSpPr>
        <p:sp>
          <p:nvSpPr>
            <p:cNvPr id="415" name="Google Shape;415;p3"/>
            <p:cNvSpPr/>
            <p:nvPr/>
          </p:nvSpPr>
          <p:spPr>
            <a:xfrm>
              <a:off x="790018" y="2563893"/>
              <a:ext cx="1210242" cy="1106158"/>
            </a:xfrm>
            <a:custGeom>
              <a:rect b="b" l="l" r="r" t="t"/>
              <a:pathLst>
                <a:path extrusionOk="0" h="395" w="396">
                  <a:moveTo>
                    <a:pt x="198" y="0"/>
                  </a:moveTo>
                  <a:cubicBezTo>
                    <a:pt x="89" y="0"/>
                    <a:pt x="0" y="88"/>
                    <a:pt x="0" y="198"/>
                  </a:cubicBezTo>
                  <a:cubicBezTo>
                    <a:pt x="0" y="307"/>
                    <a:pt x="89" y="395"/>
                    <a:pt x="198" y="395"/>
                  </a:cubicBezTo>
                  <a:cubicBezTo>
                    <a:pt x="307" y="395"/>
                    <a:pt x="396" y="307"/>
                    <a:pt x="396" y="198"/>
                  </a:cubicBezTo>
                  <a:cubicBezTo>
                    <a:pt x="396" y="88"/>
                    <a:pt x="307" y="0"/>
                    <a:pt x="198" y="0"/>
                  </a:cubicBezTo>
                  <a:close/>
                  <a:moveTo>
                    <a:pt x="198" y="331"/>
                  </a:moveTo>
                  <a:cubicBezTo>
                    <a:pt x="125" y="331"/>
                    <a:pt x="65" y="271"/>
                    <a:pt x="65" y="198"/>
                  </a:cubicBezTo>
                  <a:cubicBezTo>
                    <a:pt x="65" y="124"/>
                    <a:pt x="125" y="65"/>
                    <a:pt x="198" y="65"/>
                  </a:cubicBezTo>
                  <a:cubicBezTo>
                    <a:pt x="271" y="65"/>
                    <a:pt x="331" y="124"/>
                    <a:pt x="331" y="198"/>
                  </a:cubicBezTo>
                  <a:cubicBezTo>
                    <a:pt x="331" y="271"/>
                    <a:pt x="271" y="331"/>
                    <a:pt x="198" y="331"/>
                  </a:cubicBezTo>
                  <a:close/>
                </a:path>
              </a:pathLst>
            </a:custGeom>
            <a:solidFill>
              <a:srgbClr val="BAD6F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"/>
            <p:cNvSpPr txBox="1"/>
            <p:nvPr/>
          </p:nvSpPr>
          <p:spPr>
            <a:xfrm>
              <a:off x="577393" y="2793807"/>
              <a:ext cx="1635493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Гос. и муниципальные услуги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3"/>
          <p:cNvGrpSpPr/>
          <p:nvPr/>
        </p:nvGrpSpPr>
        <p:grpSpPr>
          <a:xfrm>
            <a:off x="3516293" y="2748283"/>
            <a:ext cx="1419658" cy="1080119"/>
            <a:chOff x="3588690" y="1321658"/>
            <a:chExt cx="1419658" cy="1080119"/>
          </a:xfrm>
        </p:grpSpPr>
        <p:sp>
          <p:nvSpPr>
            <p:cNvPr id="418" name="Google Shape;418;p3"/>
            <p:cNvSpPr/>
            <p:nvPr/>
          </p:nvSpPr>
          <p:spPr>
            <a:xfrm>
              <a:off x="3588690" y="1321658"/>
              <a:ext cx="1419658" cy="1080119"/>
            </a:xfrm>
            <a:custGeom>
              <a:rect b="b" l="l" r="r" t="t"/>
              <a:pathLst>
                <a:path extrusionOk="0" h="94" w="107">
                  <a:moveTo>
                    <a:pt x="79" y="0"/>
                  </a:moveTo>
                  <a:cubicBezTo>
                    <a:pt x="80" y="0"/>
                    <a:pt x="81" y="1"/>
                    <a:pt x="81" y="2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6"/>
                    <a:pt x="107" y="47"/>
                    <a:pt x="107" y="48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1" y="93"/>
                    <a:pt x="80" y="94"/>
                    <a:pt x="79" y="94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7" y="94"/>
                    <a:pt x="26" y="93"/>
                    <a:pt x="26" y="9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7" y="0"/>
                    <a:pt x="28" y="0"/>
                  </a:cubicBezTo>
                  <a:cubicBezTo>
                    <a:pt x="79" y="0"/>
                    <a:pt x="79" y="0"/>
                    <a:pt x="79" y="0"/>
                  </a:cubicBezTo>
                  <a:close/>
                  <a:moveTo>
                    <a:pt x="77" y="6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77" y="6"/>
                    <a:pt x="77" y="6"/>
                    <a:pt x="77" y="6"/>
                  </a:cubicBezTo>
                  <a:close/>
                </a:path>
              </a:pathLst>
            </a:custGeom>
            <a:solidFill>
              <a:srgbClr val="6FAEB5"/>
            </a:solidFill>
            <a:ln cap="flat" cmpd="sng" w="9525">
              <a:solidFill>
                <a:srgbClr val="89CBC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"/>
            <p:cNvSpPr txBox="1"/>
            <p:nvPr/>
          </p:nvSpPr>
          <p:spPr>
            <a:xfrm>
              <a:off x="3642198" y="1381850"/>
              <a:ext cx="13283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ЕРКНМ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0" name="Google Shape;420;p3"/>
          <p:cNvGrpSpPr/>
          <p:nvPr/>
        </p:nvGrpSpPr>
        <p:grpSpPr>
          <a:xfrm>
            <a:off x="1911616" y="2748283"/>
            <a:ext cx="1635493" cy="1080119"/>
            <a:chOff x="2023535" y="1313938"/>
            <a:chExt cx="1635493" cy="1080119"/>
          </a:xfrm>
        </p:grpSpPr>
        <p:sp>
          <p:nvSpPr>
            <p:cNvPr id="421" name="Google Shape;421;p3"/>
            <p:cNvSpPr/>
            <p:nvPr/>
          </p:nvSpPr>
          <p:spPr>
            <a:xfrm>
              <a:off x="2116045" y="1313938"/>
              <a:ext cx="1419658" cy="1080119"/>
            </a:xfrm>
            <a:custGeom>
              <a:rect b="b" l="l" r="r" t="t"/>
              <a:pathLst>
                <a:path extrusionOk="0" h="94" w="107">
                  <a:moveTo>
                    <a:pt x="79" y="0"/>
                  </a:moveTo>
                  <a:cubicBezTo>
                    <a:pt x="80" y="0"/>
                    <a:pt x="81" y="1"/>
                    <a:pt x="81" y="2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6"/>
                    <a:pt x="107" y="47"/>
                    <a:pt x="107" y="48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1" y="93"/>
                    <a:pt x="80" y="94"/>
                    <a:pt x="79" y="94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7" y="94"/>
                    <a:pt x="26" y="93"/>
                    <a:pt x="26" y="9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7" y="0"/>
                    <a:pt x="28" y="0"/>
                  </a:cubicBezTo>
                  <a:cubicBezTo>
                    <a:pt x="79" y="0"/>
                    <a:pt x="79" y="0"/>
                    <a:pt x="79" y="0"/>
                  </a:cubicBezTo>
                  <a:close/>
                  <a:moveTo>
                    <a:pt x="77" y="6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77" y="6"/>
                    <a:pt x="77" y="6"/>
                    <a:pt x="77" y="6"/>
                  </a:cubicBezTo>
                  <a:close/>
                </a:path>
              </a:pathLst>
            </a:custGeom>
            <a:solidFill>
              <a:srgbClr val="6FAEB5"/>
            </a:solidFill>
            <a:ln cap="flat" cmpd="sng" w="9525">
              <a:solidFill>
                <a:srgbClr val="89CBC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"/>
            <p:cNvSpPr txBox="1"/>
            <p:nvPr/>
          </p:nvSpPr>
          <p:spPr>
            <a:xfrm>
              <a:off x="2023535" y="1353600"/>
              <a:ext cx="1635493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ЕРВК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3" name="Google Shape;423;p3"/>
          <p:cNvGrpSpPr/>
          <p:nvPr/>
        </p:nvGrpSpPr>
        <p:grpSpPr>
          <a:xfrm>
            <a:off x="1896209" y="4109506"/>
            <a:ext cx="1635493" cy="1106158"/>
            <a:chOff x="2098777" y="2522265"/>
            <a:chExt cx="1635493" cy="1106158"/>
          </a:xfrm>
        </p:grpSpPr>
        <p:sp>
          <p:nvSpPr>
            <p:cNvPr id="424" name="Google Shape;424;p3"/>
            <p:cNvSpPr/>
            <p:nvPr/>
          </p:nvSpPr>
          <p:spPr>
            <a:xfrm>
              <a:off x="2311402" y="2522265"/>
              <a:ext cx="1210242" cy="1106158"/>
            </a:xfrm>
            <a:custGeom>
              <a:rect b="b" l="l" r="r" t="t"/>
              <a:pathLst>
                <a:path extrusionOk="0" h="395" w="396">
                  <a:moveTo>
                    <a:pt x="198" y="0"/>
                  </a:moveTo>
                  <a:cubicBezTo>
                    <a:pt x="89" y="0"/>
                    <a:pt x="0" y="88"/>
                    <a:pt x="0" y="198"/>
                  </a:cubicBezTo>
                  <a:cubicBezTo>
                    <a:pt x="0" y="307"/>
                    <a:pt x="89" y="395"/>
                    <a:pt x="198" y="395"/>
                  </a:cubicBezTo>
                  <a:cubicBezTo>
                    <a:pt x="307" y="395"/>
                    <a:pt x="396" y="307"/>
                    <a:pt x="396" y="198"/>
                  </a:cubicBezTo>
                  <a:cubicBezTo>
                    <a:pt x="396" y="88"/>
                    <a:pt x="307" y="0"/>
                    <a:pt x="198" y="0"/>
                  </a:cubicBezTo>
                  <a:close/>
                  <a:moveTo>
                    <a:pt x="198" y="331"/>
                  </a:moveTo>
                  <a:cubicBezTo>
                    <a:pt x="125" y="331"/>
                    <a:pt x="65" y="271"/>
                    <a:pt x="65" y="198"/>
                  </a:cubicBezTo>
                  <a:cubicBezTo>
                    <a:pt x="65" y="124"/>
                    <a:pt x="125" y="65"/>
                    <a:pt x="198" y="65"/>
                  </a:cubicBezTo>
                  <a:cubicBezTo>
                    <a:pt x="271" y="65"/>
                    <a:pt x="331" y="124"/>
                    <a:pt x="331" y="198"/>
                  </a:cubicBezTo>
                  <a:cubicBezTo>
                    <a:pt x="331" y="271"/>
                    <a:pt x="271" y="331"/>
                    <a:pt x="198" y="331"/>
                  </a:cubicBezTo>
                  <a:close/>
                </a:path>
              </a:pathLst>
            </a:custGeom>
            <a:solidFill>
              <a:srgbClr val="BAD6F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"/>
            <p:cNvSpPr txBox="1"/>
            <p:nvPr/>
          </p:nvSpPr>
          <p:spPr>
            <a:xfrm>
              <a:off x="2098777" y="2844512"/>
              <a:ext cx="163549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Капитальный ремонт МКД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6" name="Google Shape;426;p3"/>
          <p:cNvGrpSpPr/>
          <p:nvPr/>
        </p:nvGrpSpPr>
        <p:grpSpPr>
          <a:xfrm>
            <a:off x="3408377" y="4109506"/>
            <a:ext cx="1635493" cy="1106158"/>
            <a:chOff x="3734270" y="2540246"/>
            <a:chExt cx="1635493" cy="1106158"/>
          </a:xfrm>
        </p:grpSpPr>
        <p:sp>
          <p:nvSpPr>
            <p:cNvPr id="427" name="Google Shape;427;p3"/>
            <p:cNvSpPr/>
            <p:nvPr/>
          </p:nvSpPr>
          <p:spPr>
            <a:xfrm>
              <a:off x="3946895" y="2540246"/>
              <a:ext cx="1210242" cy="1106158"/>
            </a:xfrm>
            <a:custGeom>
              <a:rect b="b" l="l" r="r" t="t"/>
              <a:pathLst>
                <a:path extrusionOk="0" h="395" w="396">
                  <a:moveTo>
                    <a:pt x="198" y="0"/>
                  </a:moveTo>
                  <a:cubicBezTo>
                    <a:pt x="89" y="0"/>
                    <a:pt x="0" y="88"/>
                    <a:pt x="0" y="198"/>
                  </a:cubicBezTo>
                  <a:cubicBezTo>
                    <a:pt x="0" y="307"/>
                    <a:pt x="89" y="395"/>
                    <a:pt x="198" y="395"/>
                  </a:cubicBezTo>
                  <a:cubicBezTo>
                    <a:pt x="307" y="395"/>
                    <a:pt x="396" y="307"/>
                    <a:pt x="396" y="198"/>
                  </a:cubicBezTo>
                  <a:cubicBezTo>
                    <a:pt x="396" y="88"/>
                    <a:pt x="307" y="0"/>
                    <a:pt x="198" y="0"/>
                  </a:cubicBezTo>
                  <a:close/>
                  <a:moveTo>
                    <a:pt x="198" y="331"/>
                  </a:moveTo>
                  <a:cubicBezTo>
                    <a:pt x="125" y="331"/>
                    <a:pt x="65" y="271"/>
                    <a:pt x="65" y="198"/>
                  </a:cubicBezTo>
                  <a:cubicBezTo>
                    <a:pt x="65" y="124"/>
                    <a:pt x="125" y="65"/>
                    <a:pt x="198" y="65"/>
                  </a:cubicBezTo>
                  <a:cubicBezTo>
                    <a:pt x="271" y="65"/>
                    <a:pt x="331" y="124"/>
                    <a:pt x="331" y="198"/>
                  </a:cubicBezTo>
                  <a:cubicBezTo>
                    <a:pt x="331" y="271"/>
                    <a:pt x="271" y="331"/>
                    <a:pt x="198" y="331"/>
                  </a:cubicBezTo>
                  <a:close/>
                </a:path>
              </a:pathLst>
            </a:custGeom>
            <a:solidFill>
              <a:srgbClr val="BAD6F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"/>
            <p:cNvSpPr txBox="1"/>
            <p:nvPr/>
          </p:nvSpPr>
          <p:spPr>
            <a:xfrm>
              <a:off x="3734270" y="2677827"/>
              <a:ext cx="1635493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Единый центр начисления и учета платежей 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за ЖКХ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9" name="Google Shape;429;p3"/>
          <p:cNvGrpSpPr/>
          <p:nvPr/>
        </p:nvGrpSpPr>
        <p:grpSpPr>
          <a:xfrm>
            <a:off x="3633298" y="5298917"/>
            <a:ext cx="1158077" cy="1261098"/>
            <a:chOff x="5168970" y="3807130"/>
            <a:chExt cx="1158077" cy="1261098"/>
          </a:xfrm>
        </p:grpSpPr>
        <p:sp>
          <p:nvSpPr>
            <p:cNvPr id="430" name="Google Shape;430;p3"/>
            <p:cNvSpPr/>
            <p:nvPr/>
          </p:nvSpPr>
          <p:spPr>
            <a:xfrm>
              <a:off x="5168970" y="3807130"/>
              <a:ext cx="1158077" cy="1261098"/>
            </a:xfrm>
            <a:custGeom>
              <a:rect b="b" l="l" r="r" t="t"/>
              <a:pathLst>
                <a:path extrusionOk="0" h="56" w="51">
                  <a:moveTo>
                    <a:pt x="25" y="0"/>
                  </a:moveTo>
                  <a:cubicBezTo>
                    <a:pt x="39" y="0"/>
                    <a:pt x="50" y="11"/>
                    <a:pt x="51" y="25"/>
                  </a:cubicBezTo>
                  <a:cubicBezTo>
                    <a:pt x="51" y="45"/>
                    <a:pt x="26" y="56"/>
                    <a:pt x="25" y="56"/>
                  </a:cubicBezTo>
                  <a:cubicBezTo>
                    <a:pt x="25" y="56"/>
                    <a:pt x="0" y="43"/>
                    <a:pt x="0" y="25"/>
                  </a:cubicBezTo>
                  <a:cubicBezTo>
                    <a:pt x="0" y="11"/>
                    <a:pt x="12" y="0"/>
                    <a:pt x="25" y="0"/>
                  </a:cubicBezTo>
                  <a:close/>
                  <a:moveTo>
                    <a:pt x="25" y="7"/>
                  </a:moveTo>
                  <a:cubicBezTo>
                    <a:pt x="35" y="7"/>
                    <a:pt x="43" y="15"/>
                    <a:pt x="43" y="25"/>
                  </a:cubicBezTo>
                  <a:cubicBezTo>
                    <a:pt x="43" y="34"/>
                    <a:pt x="35" y="42"/>
                    <a:pt x="25" y="42"/>
                  </a:cubicBezTo>
                  <a:cubicBezTo>
                    <a:pt x="16" y="42"/>
                    <a:pt x="8" y="34"/>
                    <a:pt x="8" y="25"/>
                  </a:cubicBezTo>
                  <a:cubicBezTo>
                    <a:pt x="8" y="15"/>
                    <a:pt x="16" y="7"/>
                    <a:pt x="25" y="7"/>
                  </a:cubicBezTo>
                  <a:close/>
                </a:path>
              </a:pathLst>
            </a:custGeom>
            <a:solidFill>
              <a:srgbClr val="89CBC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"/>
            <p:cNvSpPr txBox="1"/>
            <p:nvPr/>
          </p:nvSpPr>
          <p:spPr>
            <a:xfrm>
              <a:off x="5193938" y="4114514"/>
              <a:ext cx="11081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Сметы на содержание ОМСУ</a:t>
              </a:r>
              <a:endPara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2" name="Google Shape;432;p3"/>
          <p:cNvGrpSpPr/>
          <p:nvPr/>
        </p:nvGrpSpPr>
        <p:grpSpPr>
          <a:xfrm>
            <a:off x="4958644" y="2748283"/>
            <a:ext cx="1419658" cy="1080119"/>
            <a:chOff x="5085389" y="1298525"/>
            <a:chExt cx="1419658" cy="1080119"/>
          </a:xfrm>
        </p:grpSpPr>
        <p:sp>
          <p:nvSpPr>
            <p:cNvPr id="433" name="Google Shape;433;p3"/>
            <p:cNvSpPr/>
            <p:nvPr/>
          </p:nvSpPr>
          <p:spPr>
            <a:xfrm>
              <a:off x="5085389" y="1298525"/>
              <a:ext cx="1419658" cy="1080119"/>
            </a:xfrm>
            <a:custGeom>
              <a:rect b="b" l="l" r="r" t="t"/>
              <a:pathLst>
                <a:path extrusionOk="0" h="94" w="107">
                  <a:moveTo>
                    <a:pt x="79" y="0"/>
                  </a:moveTo>
                  <a:cubicBezTo>
                    <a:pt x="80" y="0"/>
                    <a:pt x="81" y="1"/>
                    <a:pt x="81" y="2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46"/>
                    <a:pt x="107" y="47"/>
                    <a:pt x="107" y="48"/>
                  </a:cubicBezTo>
                  <a:cubicBezTo>
                    <a:pt x="81" y="92"/>
                    <a:pt x="81" y="92"/>
                    <a:pt x="81" y="92"/>
                  </a:cubicBezTo>
                  <a:cubicBezTo>
                    <a:pt x="81" y="93"/>
                    <a:pt x="80" y="94"/>
                    <a:pt x="79" y="94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7" y="94"/>
                    <a:pt x="26" y="93"/>
                    <a:pt x="26" y="9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7" y="0"/>
                    <a:pt x="28" y="0"/>
                  </a:cubicBezTo>
                  <a:cubicBezTo>
                    <a:pt x="79" y="0"/>
                    <a:pt x="79" y="0"/>
                    <a:pt x="79" y="0"/>
                  </a:cubicBezTo>
                  <a:close/>
                  <a:moveTo>
                    <a:pt x="77" y="6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30" y="88"/>
                    <a:pt x="30" y="88"/>
                    <a:pt x="30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101" y="47"/>
                    <a:pt x="101" y="47"/>
                    <a:pt x="101" y="47"/>
                  </a:cubicBezTo>
                  <a:cubicBezTo>
                    <a:pt x="77" y="6"/>
                    <a:pt x="77" y="6"/>
                    <a:pt x="77" y="6"/>
                  </a:cubicBezTo>
                  <a:close/>
                </a:path>
              </a:pathLst>
            </a:custGeom>
            <a:solidFill>
              <a:srgbClr val="6FAEB5"/>
            </a:solidFill>
            <a:ln cap="flat" cmpd="sng" w="9525">
              <a:solidFill>
                <a:srgbClr val="89CBC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"/>
            <p:cNvSpPr txBox="1"/>
            <p:nvPr/>
          </p:nvSpPr>
          <p:spPr>
            <a:xfrm>
              <a:off x="5131031" y="1372420"/>
              <a:ext cx="13283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ГИС ЖКХ</a:t>
              </a:r>
              <a:endPara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35" name="Google Shape;435;p3"/>
          <p:cNvCxnSpPr/>
          <p:nvPr/>
        </p:nvCxnSpPr>
        <p:spPr>
          <a:xfrm flipH="1" rot="10800000">
            <a:off x="1259662" y="6187498"/>
            <a:ext cx="6505500" cy="535200"/>
          </a:xfrm>
          <a:prstGeom prst="bentConnector3">
            <a:avLst>
              <a:gd fmla="val 99450" name="adj1"/>
            </a:avLst>
          </a:prstGeom>
          <a:solidFill>
            <a:schemeClr val="accent1"/>
          </a:solidFill>
          <a:ln cap="flat" cmpd="sng" w="38100">
            <a:solidFill>
              <a:srgbClr val="89CBC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6" name="Google Shape;436;p3"/>
          <p:cNvCxnSpPr/>
          <p:nvPr/>
        </p:nvCxnSpPr>
        <p:spPr>
          <a:xfrm flipH="1" rot="10800000">
            <a:off x="4181881" y="6210514"/>
            <a:ext cx="3507000" cy="371700"/>
          </a:xfrm>
          <a:prstGeom prst="bentConnector3">
            <a:avLst>
              <a:gd fmla="val 97172" name="adj1"/>
            </a:avLst>
          </a:prstGeom>
          <a:solidFill>
            <a:schemeClr val="accent1"/>
          </a:solidFill>
          <a:ln cap="flat" cmpd="sng" w="38100">
            <a:solidFill>
              <a:srgbClr val="89CBC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7" name="Google Shape;437;p3"/>
          <p:cNvCxnSpPr/>
          <p:nvPr/>
        </p:nvCxnSpPr>
        <p:spPr>
          <a:xfrm flipH="1" rot="10800000">
            <a:off x="5664583" y="6209347"/>
            <a:ext cx="1873200" cy="299700"/>
          </a:xfrm>
          <a:prstGeom prst="bentConnector3">
            <a:avLst>
              <a:gd fmla="val 99260" name="adj1"/>
            </a:avLst>
          </a:prstGeom>
          <a:solidFill>
            <a:schemeClr val="accent1"/>
          </a:solidFill>
          <a:ln cap="flat" cmpd="sng" w="38100">
            <a:solidFill>
              <a:srgbClr val="89CBC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8" name="Google Shape;438;p3"/>
          <p:cNvCxnSpPr/>
          <p:nvPr/>
        </p:nvCxnSpPr>
        <p:spPr>
          <a:xfrm flipH="1" rot="10800000">
            <a:off x="2706185" y="6186073"/>
            <a:ext cx="4982700" cy="465600"/>
          </a:xfrm>
          <a:prstGeom prst="bentConnector3">
            <a:avLst>
              <a:gd fmla="val 99551" name="adj1"/>
            </a:avLst>
          </a:prstGeom>
          <a:solidFill>
            <a:schemeClr val="accent1"/>
          </a:solidFill>
          <a:ln cap="flat" cmpd="sng" w="38100">
            <a:solidFill>
              <a:srgbClr val="89CBC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9" name="Google Shape;439;p3"/>
          <p:cNvCxnSpPr/>
          <p:nvPr/>
        </p:nvCxnSpPr>
        <p:spPr>
          <a:xfrm>
            <a:off x="1278290" y="3874451"/>
            <a:ext cx="6505500" cy="535200"/>
          </a:xfrm>
          <a:prstGeom prst="bentConnector3">
            <a:avLst>
              <a:gd fmla="val 99450" name="adj1"/>
            </a:avLst>
          </a:prstGeom>
          <a:solidFill>
            <a:schemeClr val="accent1"/>
          </a:solidFill>
          <a:ln cap="flat" cmpd="sng" w="38100">
            <a:solidFill>
              <a:srgbClr val="BAD6F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0" name="Google Shape;440;p3"/>
          <p:cNvCxnSpPr/>
          <p:nvPr/>
        </p:nvCxnSpPr>
        <p:spPr>
          <a:xfrm>
            <a:off x="4200509" y="4014933"/>
            <a:ext cx="3507000" cy="371700"/>
          </a:xfrm>
          <a:prstGeom prst="bentConnector3">
            <a:avLst>
              <a:gd fmla="val 97172" name="adj1"/>
            </a:avLst>
          </a:prstGeom>
          <a:solidFill>
            <a:schemeClr val="accent1"/>
          </a:solidFill>
          <a:ln cap="flat" cmpd="sng" w="38100">
            <a:solidFill>
              <a:srgbClr val="BAD6F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1" name="Google Shape;441;p3"/>
          <p:cNvCxnSpPr/>
          <p:nvPr/>
        </p:nvCxnSpPr>
        <p:spPr>
          <a:xfrm>
            <a:off x="5683211" y="4088102"/>
            <a:ext cx="1873200" cy="299700"/>
          </a:xfrm>
          <a:prstGeom prst="bentConnector3">
            <a:avLst>
              <a:gd fmla="val 99260" name="adj1"/>
            </a:avLst>
          </a:prstGeom>
          <a:solidFill>
            <a:schemeClr val="accent1"/>
          </a:solidFill>
          <a:ln cap="flat" cmpd="sng" w="38100">
            <a:solidFill>
              <a:srgbClr val="BAD6F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2" name="Google Shape;442;p3"/>
          <p:cNvCxnSpPr/>
          <p:nvPr/>
        </p:nvCxnSpPr>
        <p:spPr>
          <a:xfrm>
            <a:off x="2724813" y="3945474"/>
            <a:ext cx="4982700" cy="465600"/>
          </a:xfrm>
          <a:prstGeom prst="bentConnector3">
            <a:avLst>
              <a:gd fmla="val 99551" name="adj1"/>
            </a:avLst>
          </a:prstGeom>
          <a:solidFill>
            <a:schemeClr val="accent1"/>
          </a:solidFill>
          <a:ln cap="flat" cmpd="sng" w="38100">
            <a:solidFill>
              <a:srgbClr val="BAD6F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43" name="Google Shape;443;p3"/>
          <p:cNvGrpSpPr/>
          <p:nvPr/>
        </p:nvGrpSpPr>
        <p:grpSpPr>
          <a:xfrm flipH="1" rot="10800000">
            <a:off x="1259661" y="2612790"/>
            <a:ext cx="6749984" cy="1838809"/>
            <a:chOff x="1680461" y="1823374"/>
            <a:chExt cx="6749984" cy="1838809"/>
          </a:xfrm>
        </p:grpSpPr>
        <p:cxnSp>
          <p:nvCxnSpPr>
            <p:cNvPr id="444" name="Google Shape;444;p3"/>
            <p:cNvCxnSpPr/>
            <p:nvPr/>
          </p:nvCxnSpPr>
          <p:spPr>
            <a:xfrm flipH="1" rot="10800000">
              <a:off x="1680461" y="1823374"/>
              <a:ext cx="6749984" cy="1838809"/>
            </a:xfrm>
            <a:prstGeom prst="bentConnector3">
              <a:avLst>
                <a:gd fmla="val 106357" name="adj1"/>
              </a:avLst>
            </a:prstGeom>
            <a:solidFill>
              <a:schemeClr val="accent1"/>
            </a:solidFill>
            <a:ln cap="flat" cmpd="sng" w="38100">
              <a:solidFill>
                <a:srgbClr val="89CBC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5" name="Google Shape;445;p3"/>
            <p:cNvCxnSpPr/>
            <p:nvPr/>
          </p:nvCxnSpPr>
          <p:spPr>
            <a:xfrm flipH="1" rot="10800000">
              <a:off x="4701477" y="1877090"/>
              <a:ext cx="3642192" cy="1680814"/>
            </a:xfrm>
            <a:prstGeom prst="bentConnector3">
              <a:avLst>
                <a:gd fmla="val 110623" name="adj1"/>
              </a:avLst>
            </a:prstGeom>
            <a:solidFill>
              <a:schemeClr val="accent1"/>
            </a:solidFill>
            <a:ln cap="flat" cmpd="sng" w="38100">
              <a:solidFill>
                <a:srgbClr val="89CBC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6" name="Google Shape;446;p3"/>
            <p:cNvCxnSpPr/>
            <p:nvPr/>
          </p:nvCxnSpPr>
          <p:spPr>
            <a:xfrm flipH="1" rot="10800000">
              <a:off x="6104566" y="1846338"/>
              <a:ext cx="2129001" cy="1657032"/>
            </a:xfrm>
            <a:prstGeom prst="bentConnector3">
              <a:avLst>
                <a:gd fmla="val 120133" name="adj1"/>
              </a:avLst>
            </a:prstGeom>
            <a:solidFill>
              <a:schemeClr val="accent1"/>
            </a:solidFill>
            <a:ln cap="flat" cmpd="sng" w="38100">
              <a:solidFill>
                <a:srgbClr val="89CBC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7" name="Google Shape;447;p3"/>
            <p:cNvCxnSpPr/>
            <p:nvPr/>
          </p:nvCxnSpPr>
          <p:spPr>
            <a:xfrm flipH="1" rot="10800000">
              <a:off x="3367088" y="1858324"/>
              <a:ext cx="4976581" cy="1751973"/>
            </a:xfrm>
            <a:prstGeom prst="bentConnector3">
              <a:avLst>
                <a:gd fmla="val 109235" name="adj1"/>
              </a:avLst>
            </a:prstGeom>
            <a:solidFill>
              <a:schemeClr val="accent1"/>
            </a:solidFill>
            <a:ln cap="flat" cmpd="sng" w="38100">
              <a:solidFill>
                <a:srgbClr val="89CBC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48" name="Google Shape;448;p3"/>
          <p:cNvSpPr txBox="1"/>
          <p:nvPr/>
        </p:nvSpPr>
        <p:spPr>
          <a:xfrm>
            <a:off x="4937400" y="4148055"/>
            <a:ext cx="1755296" cy="276999"/>
          </a:xfrm>
          <a:prstGeom prst="rect">
            <a:avLst/>
          </a:prstGeom>
          <a:solidFill>
            <a:srgbClr val="BAD6F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Здания, сооружения</a:t>
            </a:r>
            <a:endParaRPr/>
          </a:p>
        </p:txBody>
      </p:sp>
      <p:sp>
        <p:nvSpPr>
          <p:cNvPr id="449" name="Google Shape;449;p3"/>
          <p:cNvSpPr txBox="1"/>
          <p:nvPr/>
        </p:nvSpPr>
        <p:spPr>
          <a:xfrm>
            <a:off x="4918735" y="4659442"/>
            <a:ext cx="1762595" cy="461665"/>
          </a:xfrm>
          <a:prstGeom prst="rect">
            <a:avLst/>
          </a:prstGeom>
          <a:solidFill>
            <a:srgbClr val="BAD6F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Управляющие компании</a:t>
            </a:r>
            <a:endParaRPr/>
          </a:p>
        </p:txBody>
      </p:sp>
      <p:sp>
        <p:nvSpPr>
          <p:cNvPr id="450" name="Google Shape;450;p3"/>
          <p:cNvSpPr txBox="1"/>
          <p:nvPr/>
        </p:nvSpPr>
        <p:spPr>
          <a:xfrm>
            <a:off x="4893346" y="5405030"/>
            <a:ext cx="1787984" cy="261610"/>
          </a:xfrm>
          <a:prstGeom prst="rect">
            <a:avLst/>
          </a:prstGeom>
          <a:solidFill>
            <a:srgbClr val="89CBC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Здания, сооружения</a:t>
            </a:r>
            <a:endParaRPr/>
          </a:p>
        </p:txBody>
      </p:sp>
      <p:sp>
        <p:nvSpPr>
          <p:cNvPr id="451" name="Google Shape;451;p3"/>
          <p:cNvSpPr txBox="1"/>
          <p:nvPr/>
        </p:nvSpPr>
        <p:spPr>
          <a:xfrm>
            <a:off x="4890170" y="6005060"/>
            <a:ext cx="1795419" cy="253916"/>
          </a:xfrm>
          <a:prstGeom prst="rect">
            <a:avLst/>
          </a:prstGeom>
          <a:solidFill>
            <a:srgbClr val="89CBC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Управляющие компании</a:t>
            </a:r>
            <a:endParaRPr/>
          </a:p>
        </p:txBody>
      </p:sp>
      <p:sp>
        <p:nvSpPr>
          <p:cNvPr id="452" name="Google Shape;452;p3"/>
          <p:cNvSpPr txBox="1"/>
          <p:nvPr/>
        </p:nvSpPr>
        <p:spPr>
          <a:xfrm>
            <a:off x="4893346" y="5719413"/>
            <a:ext cx="1787984" cy="253916"/>
          </a:xfrm>
          <a:prstGeom prst="rect">
            <a:avLst/>
          </a:prstGeom>
          <a:solidFill>
            <a:srgbClr val="89CBC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Тарифы на ком.услуги</a:t>
            </a:r>
            <a:endParaRPr b="0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"/>
          <p:cNvSpPr txBox="1"/>
          <p:nvPr/>
        </p:nvSpPr>
        <p:spPr>
          <a:xfrm>
            <a:off x="612500" y="3036806"/>
            <a:ext cx="124623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Виды контроля, ОТ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Проверки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Админ. нарушения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Профилактика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   Здания, УК</a:t>
            </a:r>
            <a:endParaRPr/>
          </a:p>
        </p:txBody>
      </p:sp>
      <p:sp>
        <p:nvSpPr>
          <p:cNvPr id="454" name="Google Shape;454;p3"/>
          <p:cNvSpPr txBox="1"/>
          <p:nvPr/>
        </p:nvSpPr>
        <p:spPr>
          <a:xfrm>
            <a:off x="3610873" y="2981208"/>
            <a:ext cx="124623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Виды контроля, ОТ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Проверки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Админ. нарушения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Профилактика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 -   - Здания, УК</a:t>
            </a:r>
            <a:endParaRPr/>
          </a:p>
        </p:txBody>
      </p:sp>
      <p:sp>
        <p:nvSpPr>
          <p:cNvPr id="455" name="Google Shape;455;p3"/>
          <p:cNvSpPr txBox="1"/>
          <p:nvPr/>
        </p:nvSpPr>
        <p:spPr>
          <a:xfrm>
            <a:off x="5052023" y="3069201"/>
            <a:ext cx="124623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Проверки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Админ. нарушения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Здания,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     - Управляющие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        компании</a:t>
            </a:r>
            <a:endParaRPr/>
          </a:p>
        </p:txBody>
      </p:sp>
      <p:sp>
        <p:nvSpPr>
          <p:cNvPr id="456" name="Google Shape;456;p3"/>
          <p:cNvSpPr txBox="1"/>
          <p:nvPr/>
        </p:nvSpPr>
        <p:spPr>
          <a:xfrm>
            <a:off x="2127566" y="3184333"/>
            <a:ext cx="124623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- Виды контроля</a:t>
            </a:r>
            <a:endParaRPr/>
          </a:p>
        </p:txBody>
      </p:sp>
      <p:sp>
        <p:nvSpPr>
          <p:cNvPr id="457" name="Google Shape;457;p3"/>
          <p:cNvSpPr txBox="1"/>
          <p:nvPr/>
        </p:nvSpPr>
        <p:spPr>
          <a:xfrm>
            <a:off x="8628252" y="1971526"/>
            <a:ext cx="33525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чел/мин – на ввод данных в одну систему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"/>
          <p:cNvSpPr txBox="1"/>
          <p:nvPr/>
        </p:nvSpPr>
        <p:spPr>
          <a:xfrm>
            <a:off x="8534753" y="2474851"/>
            <a:ext cx="2551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"/>
          <p:cNvSpPr txBox="1"/>
          <p:nvPr/>
        </p:nvSpPr>
        <p:spPr>
          <a:xfrm>
            <a:off x="8747602" y="2515037"/>
            <a:ext cx="311384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 менее 3-х ИС используют одинаковые данные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"/>
          <p:cNvSpPr txBox="1"/>
          <p:nvPr/>
        </p:nvSpPr>
        <p:spPr>
          <a:xfrm>
            <a:off x="8861714" y="3796424"/>
            <a:ext cx="18662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5000 проверок в год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"/>
          <p:cNvSpPr txBox="1"/>
          <p:nvPr/>
        </p:nvSpPr>
        <p:spPr>
          <a:xfrm>
            <a:off x="8667383" y="3754797"/>
            <a:ext cx="2551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"/>
          <p:cNvSpPr txBox="1"/>
          <p:nvPr/>
        </p:nvSpPr>
        <p:spPr>
          <a:xfrm>
            <a:off x="11319381" y="3702848"/>
            <a:ext cx="28886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"/>
          <p:cNvSpPr txBox="1"/>
          <p:nvPr/>
        </p:nvSpPr>
        <p:spPr>
          <a:xfrm>
            <a:off x="9326594" y="4890274"/>
            <a:ext cx="240606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b="0" i="0" lang="ru-RU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ru-RU" sz="1400" u="none" cap="none" strike="noStrike">
                <a:solidFill>
                  <a:srgbClr val="4CB9A9"/>
                </a:solidFill>
                <a:latin typeface="Arial"/>
                <a:ea typeface="Arial"/>
                <a:cs typeface="Arial"/>
                <a:sym typeface="Arial"/>
              </a:rPr>
              <a:t>человека могли бы выполнять более сложную работу</a:t>
            </a:r>
            <a:endParaRPr b="0" i="0" sz="1400" u="none" cap="none" strike="noStrike">
              <a:solidFill>
                <a:srgbClr val="4CB9A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"/>
          <p:cNvSpPr txBox="1"/>
          <p:nvPr/>
        </p:nvSpPr>
        <p:spPr>
          <a:xfrm>
            <a:off x="8866538" y="4117318"/>
            <a:ext cx="232788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2 500 административных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правонарушений в год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"/>
          <p:cNvSpPr txBox="1"/>
          <p:nvPr/>
        </p:nvSpPr>
        <p:spPr>
          <a:xfrm>
            <a:off x="8672207" y="4075692"/>
            <a:ext cx="2551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"/>
          <p:cNvSpPr txBox="1"/>
          <p:nvPr/>
        </p:nvSpPr>
        <p:spPr>
          <a:xfrm>
            <a:off x="8861714" y="3266066"/>
            <a:ext cx="261546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 управляющих компаний в год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"/>
          <p:cNvSpPr txBox="1"/>
          <p:nvPr/>
        </p:nvSpPr>
        <p:spPr>
          <a:xfrm>
            <a:off x="8670557" y="3345168"/>
            <a:ext cx="2551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"/>
          <p:cNvSpPr txBox="1"/>
          <p:nvPr/>
        </p:nvSpPr>
        <p:spPr>
          <a:xfrm>
            <a:off x="8452663" y="2951466"/>
            <a:ext cx="206659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среднем вносится: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"/>
          <p:cNvSpPr/>
          <p:nvPr/>
        </p:nvSpPr>
        <p:spPr>
          <a:xfrm>
            <a:off x="9060496" y="4640538"/>
            <a:ext cx="2545014" cy="32803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224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3"/>
          <p:cNvSpPr txBox="1"/>
          <p:nvPr/>
        </p:nvSpPr>
        <p:spPr>
          <a:xfrm>
            <a:off x="941378" y="1569751"/>
            <a:ext cx="640592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Окупаемость решения </a:t>
            </a:r>
            <a:r>
              <a:rPr b="0" i="0" lang="ru-RU" sz="6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ru-RU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год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ru-RU"/>
              <a:t>Система дистанционного обучения – лучший инструмент освоения новых должностных обязанностей</a:t>
            </a:r>
            <a:endParaRPr/>
          </a:p>
        </p:txBody>
      </p:sp>
      <p:pic>
        <p:nvPicPr>
          <p:cNvPr id="476" name="Google Shape;4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195" y="2331076"/>
            <a:ext cx="5060913" cy="372199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"/>
          <p:cNvSpPr/>
          <p:nvPr/>
        </p:nvSpPr>
        <p:spPr>
          <a:xfrm>
            <a:off x="6258127" y="3567448"/>
            <a:ext cx="914400" cy="914400"/>
          </a:xfrm>
          <a:prstGeom prst="mathPlus">
            <a:avLst>
              <a:gd fmla="val 23520" name="adj1"/>
            </a:avLst>
          </a:prstGeom>
          <a:solidFill>
            <a:schemeClr val="accent1"/>
          </a:solidFill>
          <a:ln cap="flat" cmpd="sng" w="25400">
            <a:solidFill>
              <a:srgbClr val="1224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6214" y="2270170"/>
            <a:ext cx="3206279" cy="221167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"/>
          <p:cNvSpPr txBox="1"/>
          <p:nvPr/>
        </p:nvSpPr>
        <p:spPr>
          <a:xfrm>
            <a:off x="7688689" y="4772418"/>
            <a:ext cx="34515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Игровой симулятор, как инструмент итоговой проверки знаний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b504c5113e_0_5"/>
          <p:cNvSpPr txBox="1"/>
          <p:nvPr>
            <p:ph idx="1" type="body"/>
          </p:nvPr>
        </p:nvSpPr>
        <p:spPr>
          <a:xfrm>
            <a:off x="2389525" y="2634550"/>
            <a:ext cx="5183100" cy="21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</a:pPr>
            <a:r>
              <a:rPr lang="ru-RU" sz="6000"/>
              <a:t>Спасибо за внимание!</a:t>
            </a:r>
            <a:endParaRPr sz="6000"/>
          </a:p>
        </p:txBody>
      </p:sp>
      <p:pic>
        <p:nvPicPr>
          <p:cNvPr id="486" name="Google Shape;486;g2b504c5113e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29360" y="1632566"/>
            <a:ext cx="2919600" cy="61855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b504c5113e_0_5"/>
          <p:cNvSpPr txBox="1"/>
          <p:nvPr/>
        </p:nvSpPr>
        <p:spPr>
          <a:xfrm>
            <a:off x="8802974" y="4000425"/>
            <a:ext cx="3075433" cy="23236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ООО</a:t>
            </a:r>
            <a:r>
              <a:rPr b="0" i="0" lang="ru-RU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«КОРСОФТ» </a:t>
            </a:r>
            <a:br>
              <a:rPr b="1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ИНН:7743306062, КПП:774301001 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117133, город Москва, БЦ «Лейпциг», 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ул. Академика Варги, д.8, к.1, этаж 4, офис 428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тел. +7(921)230-13-81, 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+7(499)130-91-07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e-mail: </a:t>
            </a:r>
            <a:r>
              <a:rPr b="1" i="0" lang="ru-RU" sz="12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sales@core-soft.ru</a:t>
            </a:r>
            <a:r>
              <a:rPr b="1" i="0" lang="ru-RU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3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2a8bf29d3c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241" y="2930198"/>
            <a:ext cx="889749" cy="90778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2a8bf29d3ce_0_0"/>
          <p:cNvSpPr txBox="1"/>
          <p:nvPr/>
        </p:nvSpPr>
        <p:spPr>
          <a:xfrm>
            <a:off x="-37926" y="4124248"/>
            <a:ext cx="1351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Вологодская </a:t>
            </a:r>
            <a:endParaRPr b="0" i="0" sz="1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область</a:t>
            </a:r>
            <a:endParaRPr b="0" i="0" sz="1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g2a8bf29d3ce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2260" y="2930198"/>
            <a:ext cx="1276662" cy="103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2a8bf29d3ce_0_0"/>
          <p:cNvSpPr txBox="1"/>
          <p:nvPr/>
        </p:nvSpPr>
        <p:spPr>
          <a:xfrm>
            <a:off x="1023182" y="4124248"/>
            <a:ext cx="155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Магаданская </a:t>
            </a:r>
            <a:endParaRPr b="0" i="0" sz="1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rPr>
              <a:t>область</a:t>
            </a:r>
            <a:endParaRPr b="0" i="0" sz="1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Фото герба Башкортостана (25 картинок) ." id="120" name="Google Shape;120;g2a8bf29d3ce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0872" y="2930198"/>
            <a:ext cx="1257102" cy="108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2a8bf29d3ce_0_0"/>
          <p:cNvSpPr txBox="1"/>
          <p:nvPr/>
        </p:nvSpPr>
        <p:spPr>
          <a:xfrm>
            <a:off x="2134098" y="4124248"/>
            <a:ext cx="172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Республика Башкортостан</a:t>
            </a:r>
            <a:endParaRPr b="0" i="0" sz="1600" u="none" cap="none" strike="noStrike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" name="Google Shape;122;g2a8bf29d3ce_0_0"/>
          <p:cNvSpPr txBox="1"/>
          <p:nvPr/>
        </p:nvSpPr>
        <p:spPr>
          <a:xfrm>
            <a:off x="3549838" y="3877948"/>
            <a:ext cx="1351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Ненецкий автономный округ</a:t>
            </a:r>
            <a:endParaRPr b="0" i="0" sz="1600" u="none" cap="none" strike="noStrike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3" name="Google Shape;123;g2a8bf29d3ce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3732115" y="2930198"/>
            <a:ext cx="890685" cy="94075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2a8bf29d3ce_0_0"/>
          <p:cNvSpPr txBox="1"/>
          <p:nvPr/>
        </p:nvSpPr>
        <p:spPr>
          <a:xfrm>
            <a:off x="4600290" y="4124248"/>
            <a:ext cx="186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Забайкальский край</a:t>
            </a:r>
            <a:endParaRPr b="0" i="0" sz="1600" u="none" cap="none" strike="noStrike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5" name="Google Shape;125;g2a8bf29d3ce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24028" y="2930198"/>
            <a:ext cx="1160601" cy="108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2a8bf29d3ce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95758" y="2930198"/>
            <a:ext cx="1215152" cy="93915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2a8bf29d3ce_0_0"/>
          <p:cNvSpPr txBox="1"/>
          <p:nvPr/>
        </p:nvSpPr>
        <p:spPr>
          <a:xfrm>
            <a:off x="5941318" y="4124248"/>
            <a:ext cx="172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Республика Ингушетия</a:t>
            </a:r>
            <a:endParaRPr b="0" i="0" sz="1600" u="none" cap="none" strike="noStrike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g2a8bf29d3ce_0_0"/>
          <p:cNvSpPr txBox="1"/>
          <p:nvPr/>
        </p:nvSpPr>
        <p:spPr>
          <a:xfrm>
            <a:off x="7274751" y="4124248"/>
            <a:ext cx="172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Ставропольский край</a:t>
            </a:r>
            <a:endParaRPr b="0" i="0" sz="1600" u="none" cap="none" strike="noStrike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9" name="Google Shape;129;g2a8bf29d3ce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95608" y="2930198"/>
            <a:ext cx="1173560" cy="10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2a8bf29d3ce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67907" y="5386284"/>
            <a:ext cx="1203860" cy="12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2a8bf29d3ce_0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718528" y="5381542"/>
            <a:ext cx="1504825" cy="128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2a8bf29d3ce_0_0"/>
          <p:cNvSpPr txBox="1"/>
          <p:nvPr/>
        </p:nvSpPr>
        <p:spPr>
          <a:xfrm>
            <a:off x="582743" y="4790399"/>
            <a:ext cx="11290500" cy="492600"/>
          </a:xfrm>
          <a:prstGeom prst="rect">
            <a:avLst/>
          </a:prstGeom>
          <a:solidFill>
            <a:srgbClr val="1A3260"/>
          </a:solidFill>
          <a:ln cap="rnd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sng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ВНЕДРЕННЫЕ ТЕХНОЛОГИИ И ПРОДУКТЫ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2a8bf29d3ce_0_0"/>
          <p:cNvSpPr txBox="1"/>
          <p:nvPr/>
        </p:nvSpPr>
        <p:spPr>
          <a:xfrm>
            <a:off x="2544237" y="2241510"/>
            <a:ext cx="7051200" cy="492600"/>
          </a:xfrm>
          <a:prstGeom prst="rect">
            <a:avLst/>
          </a:prstGeom>
          <a:solidFill>
            <a:srgbClr val="1A3260"/>
          </a:solidFill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sng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НАШИ ЗАКАЗЧИКИ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2a8bf29d3ce_0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746043" y="4924079"/>
            <a:ext cx="2650100" cy="1889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a8bf29d3ce_0_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29953" y="5681235"/>
            <a:ext cx="1324472" cy="83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a8bf29d3ce_0_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62260" y="5386284"/>
            <a:ext cx="1203857" cy="128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a8bf29d3ce_0_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996593" y="2930198"/>
            <a:ext cx="1074347" cy="125441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2a8bf29d3ce_0_0"/>
          <p:cNvSpPr txBox="1"/>
          <p:nvPr/>
        </p:nvSpPr>
        <p:spPr>
          <a:xfrm>
            <a:off x="8671742" y="4124248"/>
            <a:ext cx="172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Костромская область</a:t>
            </a:r>
            <a:endParaRPr b="0" i="0" sz="1600" u="none" cap="none" strike="noStrike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9" name="Google Shape;139;g2a8bf29d3ce_0_0"/>
          <p:cNvSpPr txBox="1"/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ru-RU" sz="4800"/>
              <a:t>О компании ООО «Корсофт» </a:t>
            </a:r>
            <a:endParaRPr sz="4800"/>
          </a:p>
        </p:txBody>
      </p:sp>
      <p:pic>
        <p:nvPicPr>
          <p:cNvPr id="140" name="Google Shape;140;g2a8bf29d3ce_0_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280147" y="3056780"/>
            <a:ext cx="143827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2a8bf29d3ce_0_0"/>
          <p:cNvSpPr txBox="1"/>
          <p:nvPr/>
        </p:nvSpPr>
        <p:spPr>
          <a:xfrm>
            <a:off x="10112424" y="3683268"/>
            <a:ext cx="2062047" cy="1107925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Зарубежные центры оказания госуслуг российским гражданам</a:t>
            </a:r>
            <a:endParaRPr b="0" i="0" sz="1600" u="none" cap="none" strike="noStrike">
              <a:solidFill>
                <a:schemeClr val="accen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/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ru-RU"/>
              <a:t>НАШИ РЕШЕНИЯ ОТМЕЧЕНЫ ГРАМОТАМИ</a:t>
            </a:r>
            <a:endParaRPr/>
          </a:p>
        </p:txBody>
      </p:sp>
      <p:pic>
        <p:nvPicPr>
          <p:cNvPr id="147" name="Google Shape;14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2783" y="1871281"/>
            <a:ext cx="3272365" cy="496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3438" y="1871281"/>
            <a:ext cx="3311403" cy="5002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a39e822b22_0_298"/>
          <p:cNvSpPr txBox="1"/>
          <p:nvPr>
            <p:ph type="ctrTitle"/>
          </p:nvPr>
        </p:nvSpPr>
        <p:spPr>
          <a:xfrm>
            <a:off x="581191" y="1020431"/>
            <a:ext cx="10993500" cy="147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УСЛУГИ</a:t>
            </a:r>
            <a:endParaRPr/>
          </a:p>
        </p:txBody>
      </p:sp>
      <p:sp>
        <p:nvSpPr>
          <p:cNvPr id="155" name="Google Shape;155;g2a39e822b22_0_298"/>
          <p:cNvSpPr txBox="1"/>
          <p:nvPr/>
        </p:nvSpPr>
        <p:spPr>
          <a:xfrm>
            <a:off x="718750" y="3599475"/>
            <a:ext cx="107184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Gill Sans"/>
              <a:buChar char="●"/>
            </a:pPr>
            <a:r>
              <a:rPr b="0" i="0" lang="ru-RU" sz="4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Настройка и доработка федеральных систем</a:t>
            </a:r>
            <a:endParaRPr b="0" i="0" sz="41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Gill Sans"/>
              <a:buChar char="●"/>
            </a:pPr>
            <a:r>
              <a:rPr b="0" i="0" lang="ru-RU" sz="41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Создание ИТ инфраструктуры организации “под ключ”</a:t>
            </a:r>
            <a:endParaRPr b="0" i="0" sz="41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a39e822b22_0_309"/>
          <p:cNvSpPr txBox="1"/>
          <p:nvPr>
            <p:ph type="title"/>
          </p:nvPr>
        </p:nvSpPr>
        <p:spPr>
          <a:xfrm>
            <a:off x="575894" y="72965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НАСТРОЙКА ГОС.УСЛУГ И ФУНКЦИЙ (ТОР КНД/ПГС)</a:t>
            </a:r>
            <a:endParaRPr/>
          </a:p>
        </p:txBody>
      </p:sp>
      <p:pic>
        <p:nvPicPr>
          <p:cNvPr id="162" name="Google Shape;162;g2a39e822b22_0_3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23802"/>
            <a:ext cx="6032825" cy="353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a39e822b22_0_3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47100" y="1937098"/>
            <a:ext cx="3197975" cy="224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a39e822b22_0_3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76375" y="2759460"/>
            <a:ext cx="5854375" cy="3043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a39e822b22_0_334"/>
          <p:cNvSpPr/>
          <p:nvPr/>
        </p:nvSpPr>
        <p:spPr>
          <a:xfrm>
            <a:off x="2800200" y="1973175"/>
            <a:ext cx="8810700" cy="48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2100"/>
              <a:buFont typeface="Arial"/>
              <a:buChar char="●"/>
            </a:pPr>
            <a:r>
              <a:rPr b="0" i="0" lang="ru-RU" sz="21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Партнеры ведущих российских производителей офисных программных продуктов</a:t>
            </a:r>
            <a:endParaRPr b="0" i="0" sz="19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2100"/>
              <a:buFont typeface="Arial"/>
              <a:buChar char="●"/>
            </a:pPr>
            <a:r>
              <a:rPr b="0" i="0" lang="ru-RU" sz="21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Реализация перехода на использование российского программного обеспечения в соответствии с Приказом Минцифры России от 18.01.2023 № 21</a:t>
            </a:r>
            <a:endParaRPr b="0" i="0" sz="21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2100"/>
              <a:buFont typeface="Arial"/>
              <a:buChar char="●"/>
            </a:pPr>
            <a:r>
              <a:rPr b="0" i="0" lang="ru-RU" sz="21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Ведущие отечественные программные продукты, способные заменить зарубежные операционные системы (сертифицированы ФСБ и ФСТЭК) и офисные приложения</a:t>
            </a:r>
            <a:endParaRPr b="0" i="0" sz="21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2100"/>
              <a:buFont typeface="Arial"/>
              <a:buChar char="●"/>
            </a:pPr>
            <a:r>
              <a:rPr b="0" i="0" lang="ru-RU" sz="21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Анализ соответствия внутренних процессов и используемого программного обеспечения методическим рекомендациям Минцифры России. Экспертное заключение.</a:t>
            </a:r>
            <a:endParaRPr b="0" i="0" sz="21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2100"/>
              <a:buFont typeface="Arial"/>
              <a:buChar char="●"/>
            </a:pPr>
            <a:r>
              <a:rPr b="0" i="0" lang="ru-RU" sz="21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Реализация отечественного программного обеспечения с осуществлением постпродажной поддержки продукта</a:t>
            </a:r>
            <a:endParaRPr b="0" i="0" sz="21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2100"/>
              <a:buFont typeface="Arial"/>
              <a:buChar char="●"/>
            </a:pPr>
            <a:r>
              <a:rPr b="0" i="0" lang="ru-RU" sz="21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Внедрение. Как на вычислительных мощностях заказчика, так и используя облачные технологии</a:t>
            </a:r>
            <a:endParaRPr b="0" i="0" sz="21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g2a39e822b22_0_3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000" y="1893977"/>
            <a:ext cx="1419401" cy="171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a39e822b22_0_3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0499" y="5059220"/>
            <a:ext cx="2469699" cy="92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a39e822b22_0_3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238" y="3607554"/>
            <a:ext cx="1570567" cy="111731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a39e822b22_0_334"/>
          <p:cNvSpPr txBox="1"/>
          <p:nvPr>
            <p:ph type="title"/>
          </p:nvPr>
        </p:nvSpPr>
        <p:spPr>
          <a:xfrm>
            <a:off x="581244" y="745983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2400">
                <a:latin typeface="Helvetica Neue"/>
                <a:ea typeface="Helvetica Neue"/>
                <a:cs typeface="Helvetica Neue"/>
                <a:sym typeface="Helvetica Neue"/>
              </a:rPr>
              <a:t>ВСТРАИВАНИЕ ВО ВНУТРЕННИЕ ПРОЦЕССЫ ОРГАНИЗАЦИИ ОТЕЧЕСТВЕННОГО ПРОГРАММНОГО ОБЕСПЕЧЕНИЯ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2a39e822b22_0_3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070" y="2055729"/>
            <a:ext cx="1017433" cy="812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g2a39e822b22_0_318"/>
          <p:cNvGrpSpPr/>
          <p:nvPr/>
        </p:nvGrpSpPr>
        <p:grpSpPr>
          <a:xfrm>
            <a:off x="358403" y="3206409"/>
            <a:ext cx="1726783" cy="995042"/>
            <a:chOff x="3439674" y="1127162"/>
            <a:chExt cx="1831548" cy="1142151"/>
          </a:xfrm>
        </p:grpSpPr>
        <p:pic>
          <p:nvPicPr>
            <p:cNvPr id="180" name="Google Shape;180;g2a39e822b22_0_3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11399" y="1401387"/>
              <a:ext cx="1542976" cy="8679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g2a39e822b22_0_3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66870" y="1127162"/>
              <a:ext cx="604352" cy="60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g2a39e822b22_0_3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439674" y="1281450"/>
              <a:ext cx="597608" cy="448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3" name="Google Shape;183;g2a39e822b22_0_318"/>
          <p:cNvGrpSpPr/>
          <p:nvPr/>
        </p:nvGrpSpPr>
        <p:grpSpPr>
          <a:xfrm>
            <a:off x="52622" y="5574277"/>
            <a:ext cx="2338330" cy="1078372"/>
            <a:chOff x="7113875" y="1430950"/>
            <a:chExt cx="1753791" cy="808799"/>
          </a:xfrm>
        </p:grpSpPr>
        <p:pic>
          <p:nvPicPr>
            <p:cNvPr id="184" name="Google Shape;184;g2a39e822b22_0_3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85552" y="1570862"/>
              <a:ext cx="982114" cy="604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g2a39e822b22_0_3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113875" y="1430950"/>
              <a:ext cx="1372788" cy="8087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g2a39e822b22_0_3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8130" y="4483485"/>
            <a:ext cx="927332" cy="92733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a39e822b22_0_318"/>
          <p:cNvSpPr/>
          <p:nvPr/>
        </p:nvSpPr>
        <p:spPr>
          <a:xfrm>
            <a:off x="2340625" y="1925675"/>
            <a:ext cx="9413100" cy="4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1800"/>
              <a:buFont typeface="Arial"/>
              <a:buChar char="●"/>
            </a:pPr>
            <a:r>
              <a:rPr b="0" i="0" lang="ru-RU" sz="18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Выстраивание высокоэффективной серверной инфраструктура на базе серверных программных продуктов на базе СРПО (Debian, СЕNTOS).</a:t>
            </a:r>
            <a:endParaRPr b="0" i="0" sz="18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1800"/>
              <a:buFont typeface="Arial"/>
              <a:buChar char="●"/>
            </a:pPr>
            <a:r>
              <a:rPr b="0" i="0" lang="ru-RU" sz="18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Внедрение Системы управления инфраструктурой, контроля инфраструктуры (ITSM).</a:t>
            </a:r>
            <a:br>
              <a:rPr b="0" i="0" lang="ru-RU" sz="18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ru-RU" sz="18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Виртуализация серверов, внедрение терминальных технологий</a:t>
            </a:r>
            <a:endParaRPr b="0" i="0" sz="18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1800"/>
              <a:buFont typeface="Arial"/>
              <a:buChar char="●"/>
            </a:pPr>
            <a:r>
              <a:rPr b="0" i="0" lang="ru-RU" sz="18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Создание собственного почтового сервера с уникальным доменным именем и интеграцией LDAP, с собственным файловым хранилищем и возможностями проводить ВКС</a:t>
            </a:r>
            <a:endParaRPr b="0" i="0" sz="18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1800"/>
              <a:buFont typeface="Arial"/>
              <a:buChar char="●"/>
            </a:pPr>
            <a:r>
              <a:rPr b="0" i="0" lang="ru-RU" sz="18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Создание виртуальной частной (корпоративной) сетевой инфраструктуры с возможностью шифрования информация.</a:t>
            </a:r>
            <a:endParaRPr b="0" i="0" sz="18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1800"/>
              <a:buFont typeface="Arial"/>
              <a:buChar char="●"/>
            </a:pPr>
            <a:r>
              <a:rPr b="0" i="0" lang="ru-RU" sz="18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Файловое хранилище на основе FTP с гибкой системой разграничения доступа и возможностью автоочистки по заданным параметрам</a:t>
            </a:r>
            <a:endParaRPr b="0" i="0" sz="18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47A1"/>
              </a:buClr>
              <a:buSzPts val="1800"/>
              <a:buFont typeface="Arial"/>
              <a:buChar char="●"/>
            </a:pPr>
            <a:r>
              <a:rPr b="0" i="0" lang="ru-RU" sz="1800" u="none" cap="none" strike="noStrike">
                <a:solidFill>
                  <a:srgbClr val="0D47A1"/>
                </a:solidFill>
                <a:latin typeface="Arial"/>
                <a:ea typeface="Arial"/>
                <a:cs typeface="Arial"/>
                <a:sym typeface="Arial"/>
              </a:rPr>
              <a:t>Создание виртуальной корпоративной автоматической телефонной станции (виртуальная IP АТС) с возможности масштабирования и подключения аналоговых линий и сотовых операторов, с детальной системой биллинга.</a:t>
            </a:r>
            <a:endParaRPr b="0" i="0" sz="1800" u="none" cap="none" strike="noStrike">
              <a:solidFill>
                <a:srgbClr val="0D47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a39e822b22_0_318"/>
          <p:cNvSpPr txBox="1"/>
          <p:nvPr>
            <p:ph type="title"/>
          </p:nvPr>
        </p:nvSpPr>
        <p:spPr>
          <a:xfrm>
            <a:off x="575900" y="729651"/>
            <a:ext cx="110295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1428"/>
              <a:buNone/>
            </a:pPr>
            <a:r>
              <a:rPr lang="ru-RU"/>
              <a:t>СОЗДАНИЕ ИТ-ИНФРАСТРУКТУРЫ ОРГАНИЗАЦИИ С ИСПОЛЬЗОВАНИЕМ СВОБОДНО-РАСПРОСТРАНЯЕМОГО ПО</a:t>
            </a:r>
            <a:endParaRPr/>
          </a:p>
        </p:txBody>
      </p:sp>
      <p:sp>
        <p:nvSpPr>
          <p:cNvPr id="189" name="Google Shape;189;g2a39e822b22_0_318"/>
          <p:cNvSpPr txBox="1"/>
          <p:nvPr/>
        </p:nvSpPr>
        <p:spPr>
          <a:xfrm>
            <a:off x="663200" y="1571675"/>
            <a:ext cx="7080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ru-RU" sz="1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*Соответствует методическим рекомендациям Минцифры России</a:t>
            </a:r>
            <a:endParaRPr b="0" i="0" sz="1800" u="none" cap="none" strike="noStrike">
              <a:solidFill>
                <a:schemeClr val="l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a39e822b22_0_304"/>
          <p:cNvSpPr txBox="1"/>
          <p:nvPr>
            <p:ph type="ctrTitle"/>
          </p:nvPr>
        </p:nvSpPr>
        <p:spPr>
          <a:xfrm>
            <a:off x="581191" y="1020431"/>
            <a:ext cx="10993500" cy="147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АППАРАТНОЕ ОБЕСПЕЧЕНИЕ</a:t>
            </a:r>
            <a:endParaRPr/>
          </a:p>
        </p:txBody>
      </p:sp>
      <p:pic>
        <p:nvPicPr>
          <p:cNvPr id="196" name="Google Shape;196;g2a39e822b22_0_3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0189" y="782788"/>
            <a:ext cx="1602146" cy="43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a39e822b22_0_3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203" y="782786"/>
            <a:ext cx="1948499" cy="43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a39e822b22_0_3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1642" y="746050"/>
            <a:ext cx="1752600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2a39e822b22_0_304"/>
          <p:cNvSpPr txBox="1"/>
          <p:nvPr/>
        </p:nvSpPr>
        <p:spPr>
          <a:xfrm>
            <a:off x="430825" y="3280925"/>
            <a:ext cx="10993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b="0" i="0" lang="ru-R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Поставка и развертывание серверного оборудования.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b="0" i="0" lang="ru-R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ведущих российских производителей серверного оборудования и систем хранения данных.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b="0" i="0" lang="ru-R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Экспертиза.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b="0" i="0" lang="ru-R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Внедрение.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064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●"/>
            </a:pPr>
            <a:r>
              <a:rPr b="0" i="0" lang="ru-R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Ввод в эксплуатацию.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39e822b22_0_291"/>
          <p:cNvSpPr txBox="1"/>
          <p:nvPr>
            <p:ph type="ctrTitle"/>
          </p:nvPr>
        </p:nvSpPr>
        <p:spPr>
          <a:xfrm>
            <a:off x="599250" y="408953"/>
            <a:ext cx="10993500" cy="7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СОБСТВЕННЫЕ РЕШЕНИЯ</a:t>
            </a:r>
            <a:endParaRPr/>
          </a:p>
        </p:txBody>
      </p:sp>
      <p:sp>
        <p:nvSpPr>
          <p:cNvPr id="206" name="Google Shape;206;g2a39e822b22_0_291"/>
          <p:cNvSpPr txBox="1"/>
          <p:nvPr/>
        </p:nvSpPr>
        <p:spPr>
          <a:xfrm>
            <a:off x="7608881" y="2309571"/>
            <a:ext cx="347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Управление проектами и процессами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7" name="Google Shape;207;g2a39e822b22_0_2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5919" y="1006843"/>
            <a:ext cx="1548901" cy="154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a39e822b22_0_291"/>
          <p:cNvSpPr txBox="1"/>
          <p:nvPr/>
        </p:nvSpPr>
        <p:spPr>
          <a:xfrm>
            <a:off x="1434794" y="2342858"/>
            <a:ext cx="4232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Стратегическое управление на основе данных (аналитическая система)</a:t>
            </a:r>
            <a:endParaRPr b="0" i="0" sz="1800" u="none" cap="none" strike="noStrik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9" name="Google Shape;209;g2a39e822b22_0_291"/>
          <p:cNvSpPr txBox="1"/>
          <p:nvPr/>
        </p:nvSpPr>
        <p:spPr>
          <a:xfrm>
            <a:off x="456000" y="4897750"/>
            <a:ext cx="1964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Учет и содержание объектов городского хозяйства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0" name="Google Shape;210;g2a39e822b22_0_291"/>
          <p:cNvSpPr txBox="1"/>
          <p:nvPr/>
        </p:nvSpPr>
        <p:spPr>
          <a:xfrm>
            <a:off x="2656037" y="4883649"/>
            <a:ext cx="1678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Управление потреблением коммунальных ресурсов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11" name="Google Shape;211;g2a39e822b22_0_2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6849" y="3641663"/>
            <a:ext cx="1293000" cy="12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2a39e822b22_0_2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8475" y="3812456"/>
            <a:ext cx="1026848" cy="979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2a39e822b22_0_2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49153" y="1006843"/>
            <a:ext cx="1548900" cy="138447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2a39e822b22_0_291"/>
          <p:cNvSpPr txBox="1"/>
          <p:nvPr/>
        </p:nvSpPr>
        <p:spPr>
          <a:xfrm>
            <a:off x="9620249" y="4897750"/>
            <a:ext cx="2030526" cy="15696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Сигнальная сеть мониторинга параметров окружающей среды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15" name="Google Shape;215;g2a39e822b22_0_29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81580" y="3685257"/>
            <a:ext cx="1293000" cy="1072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a39e822b22_0_29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766069" y="3387038"/>
            <a:ext cx="1802249" cy="180224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a39e822b22_0_291"/>
          <p:cNvSpPr txBox="1"/>
          <p:nvPr/>
        </p:nvSpPr>
        <p:spPr>
          <a:xfrm>
            <a:off x="4766295" y="5036384"/>
            <a:ext cx="1883842" cy="12926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RPA в КНД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(эмуляция действий пользователя)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descr="Picture background" id="218" name="Google Shape;218;g2a39e822b22_0_29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g2a39e822b22_0_29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08114" y="3537647"/>
            <a:ext cx="1615489" cy="165164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a39e822b22_0_291"/>
          <p:cNvSpPr txBox="1"/>
          <p:nvPr/>
        </p:nvSpPr>
        <p:spPr>
          <a:xfrm>
            <a:off x="7319938" y="5075581"/>
            <a:ext cx="2112135" cy="12926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системы дистанционного обучения с игровыми формами</a:t>
            </a:r>
            <a:endParaRPr b="0" i="0" sz="1800" u="none" cap="none" strike="noStrik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Дивиденд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2022-06-14T11:07:54Z</dcterms:created>
  <dc:creator>Елена Рудаков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